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60" r:id="rId2"/>
    <p:sldId id="499" r:id="rId3"/>
    <p:sldId id="500" r:id="rId4"/>
    <p:sldId id="501" r:id="rId5"/>
    <p:sldId id="502" r:id="rId6"/>
    <p:sldId id="522" r:id="rId7"/>
    <p:sldId id="503" r:id="rId8"/>
    <p:sldId id="504" r:id="rId9"/>
    <p:sldId id="505" r:id="rId10"/>
    <p:sldId id="506" r:id="rId11"/>
    <p:sldId id="523" r:id="rId12"/>
    <p:sldId id="507" r:id="rId13"/>
    <p:sldId id="509" r:id="rId14"/>
    <p:sldId id="508" r:id="rId15"/>
    <p:sldId id="514" r:id="rId16"/>
    <p:sldId id="511" r:id="rId17"/>
    <p:sldId id="512" r:id="rId18"/>
    <p:sldId id="516" r:id="rId19"/>
    <p:sldId id="521" r:id="rId20"/>
    <p:sldId id="497" r:id="rId21"/>
    <p:sldId id="524" r:id="rId22"/>
    <p:sldId id="513" r:id="rId23"/>
    <p:sldId id="519" r:id="rId24"/>
    <p:sldId id="520" r:id="rId25"/>
    <p:sldId id="518" r:id="rId26"/>
  </p:sldIdLst>
  <p:sldSz cx="12188825" cy="6858000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晓露" initials="李晓露" lastIdx="1" clrIdx="0">
    <p:extLst>
      <p:ext uri="{19B8F6BF-5375-455C-9EA6-DF929625EA0E}">
        <p15:presenceInfo xmlns:p15="http://schemas.microsoft.com/office/powerpoint/2012/main" userId="李晓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BEB"/>
    <a:srgbClr val="F6C6AD"/>
    <a:srgbClr val="99CCFF"/>
    <a:srgbClr val="FF99FF"/>
    <a:srgbClr val="0000FF"/>
    <a:srgbClr val="3333CC"/>
    <a:srgbClr val="FF0000"/>
    <a:srgbClr val="FF00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9" autoAdjust="0"/>
    <p:restoredTop sz="79929" autoAdjust="0"/>
  </p:normalViewPr>
  <p:slideViewPr>
    <p:cSldViewPr>
      <p:cViewPr varScale="1">
        <p:scale>
          <a:sx n="39" d="100"/>
          <a:sy n="39" d="100"/>
        </p:scale>
        <p:origin x="1444" y="26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10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280" y="96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47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47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47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42950"/>
            <a:ext cx="660082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46" y="4705678"/>
            <a:ext cx="5435010" cy="44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47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8" y="742950"/>
            <a:ext cx="6600825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65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1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3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0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5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4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99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38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67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2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6200"/>
            <a:ext cx="10969943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4678364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441" y="6400801"/>
            <a:ext cx="741486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400801"/>
            <a:ext cx="284405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github.com/adslabcuhk/elec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4" y="1752600"/>
            <a:ext cx="10972798" cy="1771651"/>
          </a:xfrm>
        </p:spPr>
        <p:txBody>
          <a:bodyPr/>
          <a:lstStyle/>
          <a:p>
            <a:r>
              <a:rPr lang="en-HK" sz="4000" dirty="0"/>
              <a:t>LESS is More for I/O-Efficient Repairs in Erasure-Coded Storage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12" y="3810000"/>
            <a:ext cx="12039602" cy="2133600"/>
          </a:xfrm>
        </p:spPr>
        <p:txBody>
          <a:bodyPr/>
          <a:lstStyle/>
          <a:p>
            <a:r>
              <a:rPr lang="en-US" sz="2400" dirty="0"/>
              <a:t>Keyun Cheng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err="1"/>
              <a:t>Guodong</a:t>
            </a:r>
            <a:r>
              <a:rPr lang="en-US" sz="2400" dirty="0"/>
              <a:t> Li</a:t>
            </a:r>
            <a:r>
              <a:rPr lang="en-US" sz="2400" baseline="30000" dirty="0"/>
              <a:t>2</a:t>
            </a:r>
            <a:r>
              <a:rPr lang="en-US" sz="2400" dirty="0"/>
              <a:t>, </a:t>
            </a:r>
            <a:r>
              <a:rPr lang="en-US" sz="2400" dirty="0" err="1"/>
              <a:t>Xiaolu</a:t>
            </a:r>
            <a:r>
              <a:rPr lang="en-US" sz="2400" dirty="0"/>
              <a:t> Li</a:t>
            </a:r>
            <a:r>
              <a:rPr lang="en-US" sz="2400" baseline="30000" dirty="0"/>
              <a:t>3</a:t>
            </a:r>
            <a:r>
              <a:rPr lang="en-US" sz="2400" dirty="0"/>
              <a:t>, </a:t>
            </a:r>
            <a:r>
              <a:rPr lang="en-US" sz="2400" dirty="0" err="1"/>
              <a:t>Sihuang</a:t>
            </a:r>
            <a:r>
              <a:rPr lang="en-US" sz="2400" dirty="0"/>
              <a:t> Hu</a:t>
            </a:r>
            <a:r>
              <a:rPr lang="en-US" sz="2400" baseline="30000" dirty="0"/>
              <a:t>2</a:t>
            </a:r>
            <a:r>
              <a:rPr lang="en-US" sz="2400" dirty="0"/>
              <a:t>, </a:t>
            </a:r>
            <a:r>
              <a:rPr lang="en-US" sz="2400" b="1" u="sng" dirty="0"/>
              <a:t>Patrick P. C. Lee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  <a:p>
            <a:r>
              <a:rPr lang="en-US" sz="2400" baseline="30000" dirty="0"/>
              <a:t>1</a:t>
            </a:r>
            <a:r>
              <a:rPr lang="en-US" sz="2400" dirty="0"/>
              <a:t>The Chinese University of Hong Kong</a:t>
            </a:r>
            <a:br>
              <a:rPr lang="en-US" sz="2400" dirty="0"/>
            </a:br>
            <a:r>
              <a:rPr lang="en-US" sz="2400" baseline="30000" dirty="0"/>
              <a:t>2</a:t>
            </a:r>
            <a:r>
              <a:rPr lang="en-US" sz="2400" dirty="0"/>
              <a:t>Shandong University</a:t>
            </a:r>
            <a:br>
              <a:rPr lang="en-US" sz="2400" dirty="0"/>
            </a:br>
            <a:r>
              <a:rPr lang="en-US" sz="2400" baseline="30000" dirty="0"/>
              <a:t>3</a:t>
            </a:r>
            <a:r>
              <a:rPr lang="en-US" sz="2400" dirty="0"/>
              <a:t>Huazhong University of Science and Technology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USENIX FAST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930E-9FC6-6036-072E-6E1ED2C5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5DE5E-74E3-E4B7-12E1-9CF17FEDD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Encodes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i="1" dirty="0"/>
              <a:t>α</a:t>
            </a:r>
            <a:r>
              <a:rPr lang="zh-CN" altLang="en-US" i="1" dirty="0"/>
              <a:t> </a:t>
            </a:r>
            <a:r>
              <a:rPr lang="en-US" altLang="zh-CN" dirty="0"/>
              <a:t>extended</a:t>
            </a:r>
            <a:r>
              <a:rPr lang="zh-CN" altLang="en-US" dirty="0"/>
              <a:t> </a:t>
            </a:r>
            <a:r>
              <a:rPr lang="en-US" altLang="zh-CN" dirty="0"/>
              <a:t>sub-stripes in sequence</a:t>
            </a:r>
          </a:p>
          <a:p>
            <a:r>
              <a:rPr lang="en-US" altLang="zh-CN" dirty="0"/>
              <a:t>The (</a:t>
            </a:r>
            <a:r>
              <a:rPr lang="en-US" altLang="zh-CN" i="1" dirty="0"/>
              <a:t>α+</a:t>
            </a:r>
            <a:r>
              <a:rPr lang="en-US" altLang="zh-CN" dirty="0"/>
              <a:t>1)-</a:t>
            </a:r>
            <a:r>
              <a:rPr lang="en-US" altLang="zh-CN" dirty="0" err="1"/>
              <a:t>th</a:t>
            </a:r>
            <a:r>
              <a:rPr lang="en-US" altLang="zh-CN" dirty="0"/>
              <a:t> extended sub-stripe inherently forms an RS stripe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5374D-5D19-6FB9-5B60-2C7B23C88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52672" y="6156326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4B8B27-E0B6-99E7-4FCE-ED964356B189}"/>
              </a:ext>
            </a:extLst>
          </p:cNvPr>
          <p:cNvGrpSpPr/>
          <p:nvPr/>
        </p:nvGrpSpPr>
        <p:grpSpPr>
          <a:xfrm>
            <a:off x="4641778" y="2738799"/>
            <a:ext cx="614434" cy="3037464"/>
            <a:chOff x="4237700" y="2188496"/>
            <a:chExt cx="614434" cy="3301734"/>
          </a:xfrm>
        </p:grpSpPr>
        <p:sp>
          <p:nvSpPr>
            <p:cNvPr id="6" name="Rectangle 51">
              <a:extLst>
                <a:ext uri="{FF2B5EF4-FFF2-40B4-BE49-F238E27FC236}">
                  <a16:creationId xmlns:a16="http://schemas.microsoft.com/office/drawing/2014/main" id="{76855F7D-2243-D2A2-DB30-62278A547871}"/>
                </a:ext>
              </a:extLst>
            </p:cNvPr>
            <p:cNvSpPr/>
            <p:nvPr/>
          </p:nvSpPr>
          <p:spPr>
            <a:xfrm>
              <a:off x="4237700" y="2188496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1,1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51">
              <a:extLst>
                <a:ext uri="{FF2B5EF4-FFF2-40B4-BE49-F238E27FC236}">
                  <a16:creationId xmlns:a16="http://schemas.microsoft.com/office/drawing/2014/main" id="{5898542E-DB83-7E8B-C299-9E4BB6ECA675}"/>
                </a:ext>
              </a:extLst>
            </p:cNvPr>
            <p:cNvSpPr/>
            <p:nvPr/>
          </p:nvSpPr>
          <p:spPr>
            <a:xfrm>
              <a:off x="4237700" y="2727575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2,1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51">
              <a:extLst>
                <a:ext uri="{FF2B5EF4-FFF2-40B4-BE49-F238E27FC236}">
                  <a16:creationId xmlns:a16="http://schemas.microsoft.com/office/drawing/2014/main" id="{87580299-E31B-4889-CC99-06968102FDD7}"/>
                </a:ext>
              </a:extLst>
            </p:cNvPr>
            <p:cNvSpPr/>
            <p:nvPr/>
          </p:nvSpPr>
          <p:spPr>
            <a:xfrm>
              <a:off x="4237700" y="3271541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3,1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6148AC04-A920-24C2-1564-4043CAE52644}"/>
                </a:ext>
              </a:extLst>
            </p:cNvPr>
            <p:cNvSpPr/>
            <p:nvPr/>
          </p:nvSpPr>
          <p:spPr>
            <a:xfrm>
              <a:off x="4237700" y="3832136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4,1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51">
              <a:extLst>
                <a:ext uri="{FF2B5EF4-FFF2-40B4-BE49-F238E27FC236}">
                  <a16:creationId xmlns:a16="http://schemas.microsoft.com/office/drawing/2014/main" id="{E88CA051-2259-E809-7723-75441D008DCA}"/>
                </a:ext>
              </a:extLst>
            </p:cNvPr>
            <p:cNvSpPr/>
            <p:nvPr/>
          </p:nvSpPr>
          <p:spPr>
            <a:xfrm>
              <a:off x="4237700" y="4375794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1,2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51">
              <a:extLst>
                <a:ext uri="{FF2B5EF4-FFF2-40B4-BE49-F238E27FC236}">
                  <a16:creationId xmlns:a16="http://schemas.microsoft.com/office/drawing/2014/main" id="{09FD8055-3FF3-7018-F9C3-BBCE54D03D6D}"/>
                </a:ext>
              </a:extLst>
            </p:cNvPr>
            <p:cNvSpPr/>
            <p:nvPr/>
          </p:nvSpPr>
          <p:spPr>
            <a:xfrm>
              <a:off x="4237700" y="4935698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2,2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51">
            <a:extLst>
              <a:ext uri="{FF2B5EF4-FFF2-40B4-BE49-F238E27FC236}">
                <a16:creationId xmlns:a16="http://schemas.microsoft.com/office/drawing/2014/main" id="{35075888-8B52-13D7-266F-51CCE73A5A90}"/>
              </a:ext>
            </a:extLst>
          </p:cNvPr>
          <p:cNvSpPr/>
          <p:nvPr/>
        </p:nvSpPr>
        <p:spPr>
          <a:xfrm>
            <a:off x="1746178" y="3673888"/>
            <a:ext cx="1011462" cy="87702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P</a:t>
            </a:r>
            <a:r>
              <a:rPr lang="en-US" sz="2000" b="1" baseline="-25000" dirty="0">
                <a:solidFill>
                  <a:schemeClr val="tx1"/>
                </a:solidFill>
              </a:rPr>
              <a:t>1</a:t>
            </a:r>
            <a:r>
              <a:rPr lang="en-US" altLang="zh-CN" sz="2000" b="1" baseline="30000" dirty="0">
                <a:solidFill>
                  <a:schemeClr val="tx1"/>
                </a:solidFill>
              </a:rPr>
              <a:t>(2)</a:t>
            </a:r>
            <a:endParaRPr lang="en-US" sz="20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D9A8FB-4FBF-41D4-7186-FB6FC0089678}"/>
                  </a:ext>
                </a:extLst>
              </p:cNvPr>
              <p:cNvSpPr txBox="1"/>
              <p:nvPr/>
            </p:nvSpPr>
            <p:spPr>
              <a:xfrm>
                <a:off x="2812978" y="3911334"/>
                <a:ext cx="413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D9A8FB-4FBF-41D4-7186-FB6FC0089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978" y="3911334"/>
                <a:ext cx="41389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E605EEB-E9A4-DDEB-9380-92C09209C121}"/>
              </a:ext>
            </a:extLst>
          </p:cNvPr>
          <p:cNvGrpSpPr/>
          <p:nvPr/>
        </p:nvGrpSpPr>
        <p:grpSpPr>
          <a:xfrm>
            <a:off x="750744" y="3557868"/>
            <a:ext cx="614434" cy="1109064"/>
            <a:chOff x="4189412" y="3151734"/>
            <a:chExt cx="614434" cy="1109064"/>
          </a:xfrm>
        </p:grpSpPr>
        <p:sp>
          <p:nvSpPr>
            <p:cNvPr id="16" name="Rectangle 51">
              <a:extLst>
                <a:ext uri="{FF2B5EF4-FFF2-40B4-BE49-F238E27FC236}">
                  <a16:creationId xmlns:a16="http://schemas.microsoft.com/office/drawing/2014/main" id="{613D4CCA-8B6F-37D7-03CF-3ACB6651C360}"/>
                </a:ext>
              </a:extLst>
            </p:cNvPr>
            <p:cNvSpPr/>
            <p:nvPr/>
          </p:nvSpPr>
          <p:spPr>
            <a:xfrm>
              <a:off x="4189412" y="3151734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5,1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51">
              <a:extLst>
                <a:ext uri="{FF2B5EF4-FFF2-40B4-BE49-F238E27FC236}">
                  <a16:creationId xmlns:a16="http://schemas.microsoft.com/office/drawing/2014/main" id="{2E39C911-2ED4-8AB5-A6F1-4DEC6BA915B8}"/>
                </a:ext>
              </a:extLst>
            </p:cNvPr>
            <p:cNvSpPr/>
            <p:nvPr/>
          </p:nvSpPr>
          <p:spPr>
            <a:xfrm>
              <a:off x="4189412" y="3706266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6,1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5C0FA8-ABD8-6541-EA0C-62D1E572CEF4}"/>
                  </a:ext>
                </a:extLst>
              </p:cNvPr>
              <p:cNvSpPr txBox="1"/>
              <p:nvPr/>
            </p:nvSpPr>
            <p:spPr>
              <a:xfrm>
                <a:off x="1365178" y="3911334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5C0FA8-ABD8-6541-EA0C-62D1E572C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178" y="3911334"/>
                <a:ext cx="4219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51">
            <a:extLst>
              <a:ext uri="{FF2B5EF4-FFF2-40B4-BE49-F238E27FC236}">
                <a16:creationId xmlns:a16="http://schemas.microsoft.com/office/drawing/2014/main" id="{61D729FE-4A15-096C-D359-F5BB6B4D4812}"/>
              </a:ext>
            </a:extLst>
          </p:cNvPr>
          <p:cNvSpPr/>
          <p:nvPr/>
        </p:nvSpPr>
        <p:spPr>
          <a:xfrm>
            <a:off x="3249316" y="3683789"/>
            <a:ext cx="1011462" cy="87702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P</a:t>
            </a:r>
            <a:r>
              <a:rPr lang="en-US" sz="2000" b="1" baseline="-25000" dirty="0">
                <a:solidFill>
                  <a:schemeClr val="tx1"/>
                </a:solidFill>
              </a:rPr>
              <a:t>1</a:t>
            </a:r>
            <a:r>
              <a:rPr lang="en-US" altLang="zh-CN" sz="2000" b="1" baseline="30000" dirty="0">
                <a:solidFill>
                  <a:schemeClr val="tx1"/>
                </a:solidFill>
              </a:rPr>
              <a:t>(1)</a:t>
            </a:r>
            <a:endParaRPr lang="en-US" sz="20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19106D-8D9B-C185-494A-B89534B81ACB}"/>
                  </a:ext>
                </a:extLst>
              </p:cNvPr>
              <p:cNvSpPr txBox="1"/>
              <p:nvPr/>
            </p:nvSpPr>
            <p:spPr>
              <a:xfrm>
                <a:off x="2683902" y="3496580"/>
                <a:ext cx="5100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19106D-8D9B-C185-494A-B89534B81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902" y="3496580"/>
                <a:ext cx="51007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52DC2D-6383-FC3B-6FED-81F362FD466E}"/>
                  </a:ext>
                </a:extLst>
              </p:cNvPr>
              <p:cNvSpPr txBox="1"/>
              <p:nvPr/>
            </p:nvSpPr>
            <p:spPr>
              <a:xfrm>
                <a:off x="4260778" y="3911334"/>
                <a:ext cx="413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52DC2D-6383-FC3B-6FED-81F362FD4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778" y="3911334"/>
                <a:ext cx="41389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51">
            <a:extLst>
              <a:ext uri="{FF2B5EF4-FFF2-40B4-BE49-F238E27FC236}">
                <a16:creationId xmlns:a16="http://schemas.microsoft.com/office/drawing/2014/main" id="{1786C1B4-F1B5-5E4E-06A5-717EECFBCB3C}"/>
              </a:ext>
            </a:extLst>
          </p:cNvPr>
          <p:cNvSpPr/>
          <p:nvPr/>
        </p:nvSpPr>
        <p:spPr>
          <a:xfrm>
            <a:off x="7313612" y="3710210"/>
            <a:ext cx="1011462" cy="87702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P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altLang="zh-CN" sz="2000" b="1" baseline="30000" dirty="0">
                <a:solidFill>
                  <a:schemeClr val="tx1"/>
                </a:solidFill>
              </a:rPr>
              <a:t>(2)</a:t>
            </a:r>
            <a:endParaRPr lang="en-US" sz="20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9464D9-D329-67A2-A108-C79240D230B4}"/>
                  </a:ext>
                </a:extLst>
              </p:cNvPr>
              <p:cNvSpPr txBox="1"/>
              <p:nvPr/>
            </p:nvSpPr>
            <p:spPr>
              <a:xfrm>
                <a:off x="8380412" y="3947656"/>
                <a:ext cx="413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9464D9-D329-67A2-A108-C79240D23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412" y="3947656"/>
                <a:ext cx="41389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195624-F8E8-31E8-615F-F4956F2C71BE}"/>
                  </a:ext>
                </a:extLst>
              </p:cNvPr>
              <p:cNvSpPr txBox="1"/>
              <p:nvPr/>
            </p:nvSpPr>
            <p:spPr>
              <a:xfrm>
                <a:off x="6932612" y="3947656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195624-F8E8-31E8-615F-F4956F2C7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612" y="3947656"/>
                <a:ext cx="4219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51">
            <a:extLst>
              <a:ext uri="{FF2B5EF4-FFF2-40B4-BE49-F238E27FC236}">
                <a16:creationId xmlns:a16="http://schemas.microsoft.com/office/drawing/2014/main" id="{5CF87595-2D59-720D-AB12-2D6BDB6EED4B}"/>
              </a:ext>
            </a:extLst>
          </p:cNvPr>
          <p:cNvSpPr/>
          <p:nvPr/>
        </p:nvSpPr>
        <p:spPr>
          <a:xfrm>
            <a:off x="8816750" y="3720111"/>
            <a:ext cx="1011462" cy="87702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P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altLang="zh-CN" sz="2000" b="1" baseline="30000" dirty="0">
                <a:solidFill>
                  <a:schemeClr val="tx1"/>
                </a:solidFill>
              </a:rPr>
              <a:t>(1)</a:t>
            </a:r>
            <a:endParaRPr lang="en-US" sz="20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E06A20-345B-07A5-99EA-F0345B3C8C69}"/>
                  </a:ext>
                </a:extLst>
              </p:cNvPr>
              <p:cNvSpPr txBox="1"/>
              <p:nvPr/>
            </p:nvSpPr>
            <p:spPr>
              <a:xfrm>
                <a:off x="8251336" y="3532902"/>
                <a:ext cx="5100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E06A20-345B-07A5-99EA-F0345B3C8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336" y="3532902"/>
                <a:ext cx="51007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EE626B-F84F-FA20-AB1A-0920454C76BB}"/>
                  </a:ext>
                </a:extLst>
              </p:cNvPr>
              <p:cNvSpPr txBox="1"/>
              <p:nvPr/>
            </p:nvSpPr>
            <p:spPr>
              <a:xfrm>
                <a:off x="9828212" y="3947656"/>
                <a:ext cx="413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EE626B-F84F-FA20-AB1A-0920454C7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212" y="3947656"/>
                <a:ext cx="41389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12663EB4-2CA4-09CA-76B2-7A9D4DF4440E}"/>
              </a:ext>
            </a:extLst>
          </p:cNvPr>
          <p:cNvGrpSpPr/>
          <p:nvPr/>
        </p:nvGrpSpPr>
        <p:grpSpPr>
          <a:xfrm>
            <a:off x="10249101" y="2667000"/>
            <a:ext cx="614434" cy="3037464"/>
            <a:chOff x="4237700" y="2188496"/>
            <a:chExt cx="614434" cy="3301734"/>
          </a:xfrm>
        </p:grpSpPr>
        <p:sp>
          <p:nvSpPr>
            <p:cNvPr id="30" name="Rectangle 51">
              <a:extLst>
                <a:ext uri="{FF2B5EF4-FFF2-40B4-BE49-F238E27FC236}">
                  <a16:creationId xmlns:a16="http://schemas.microsoft.com/office/drawing/2014/main" id="{06B938DE-9299-8F57-3A71-B9203C592CA1}"/>
                </a:ext>
              </a:extLst>
            </p:cNvPr>
            <p:cNvSpPr/>
            <p:nvPr/>
          </p:nvSpPr>
          <p:spPr>
            <a:xfrm>
              <a:off x="4237700" y="2188496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1,2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51">
              <a:extLst>
                <a:ext uri="{FF2B5EF4-FFF2-40B4-BE49-F238E27FC236}">
                  <a16:creationId xmlns:a16="http://schemas.microsoft.com/office/drawing/2014/main" id="{8618DD54-6562-1F51-FB8B-A9D05ADB68DC}"/>
                </a:ext>
              </a:extLst>
            </p:cNvPr>
            <p:cNvSpPr/>
            <p:nvPr/>
          </p:nvSpPr>
          <p:spPr>
            <a:xfrm>
              <a:off x="4237700" y="2727575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2,2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51">
              <a:extLst>
                <a:ext uri="{FF2B5EF4-FFF2-40B4-BE49-F238E27FC236}">
                  <a16:creationId xmlns:a16="http://schemas.microsoft.com/office/drawing/2014/main" id="{C7AA2498-3CB1-2DEF-89DD-E4A34671685D}"/>
                </a:ext>
              </a:extLst>
            </p:cNvPr>
            <p:cNvSpPr/>
            <p:nvPr/>
          </p:nvSpPr>
          <p:spPr>
            <a:xfrm>
              <a:off x="4237700" y="3271541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3,2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51">
              <a:extLst>
                <a:ext uri="{FF2B5EF4-FFF2-40B4-BE49-F238E27FC236}">
                  <a16:creationId xmlns:a16="http://schemas.microsoft.com/office/drawing/2014/main" id="{6D9F12FC-BACD-45FB-CB45-B9217EA3635A}"/>
                </a:ext>
              </a:extLst>
            </p:cNvPr>
            <p:cNvSpPr/>
            <p:nvPr/>
          </p:nvSpPr>
          <p:spPr>
            <a:xfrm>
              <a:off x="4237700" y="3832136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4,2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51">
              <a:extLst>
                <a:ext uri="{FF2B5EF4-FFF2-40B4-BE49-F238E27FC236}">
                  <a16:creationId xmlns:a16="http://schemas.microsoft.com/office/drawing/2014/main" id="{F4B16585-51D0-FC13-8F3E-5864C73E4A38}"/>
                </a:ext>
              </a:extLst>
            </p:cNvPr>
            <p:cNvSpPr/>
            <p:nvPr/>
          </p:nvSpPr>
          <p:spPr>
            <a:xfrm>
              <a:off x="4237700" y="4375794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3,1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51">
              <a:extLst>
                <a:ext uri="{FF2B5EF4-FFF2-40B4-BE49-F238E27FC236}">
                  <a16:creationId xmlns:a16="http://schemas.microsoft.com/office/drawing/2014/main" id="{37022433-65D4-E921-AF62-AE593B8ACE9A}"/>
                </a:ext>
              </a:extLst>
            </p:cNvPr>
            <p:cNvSpPr/>
            <p:nvPr/>
          </p:nvSpPr>
          <p:spPr>
            <a:xfrm>
              <a:off x="4237700" y="4935698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4,1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100E1D-7C21-18AF-EB64-046DFCDE909A}"/>
              </a:ext>
            </a:extLst>
          </p:cNvPr>
          <p:cNvGrpSpPr/>
          <p:nvPr/>
        </p:nvGrpSpPr>
        <p:grpSpPr>
          <a:xfrm>
            <a:off x="6323012" y="3594190"/>
            <a:ext cx="614434" cy="1109064"/>
            <a:chOff x="10924587" y="3188056"/>
            <a:chExt cx="614434" cy="1109064"/>
          </a:xfrm>
        </p:grpSpPr>
        <p:sp>
          <p:nvSpPr>
            <p:cNvPr id="38" name="Rectangle 51">
              <a:extLst>
                <a:ext uri="{FF2B5EF4-FFF2-40B4-BE49-F238E27FC236}">
                  <a16:creationId xmlns:a16="http://schemas.microsoft.com/office/drawing/2014/main" id="{5C84E49C-2421-97A8-4C09-FB76F7CC1E4D}"/>
                </a:ext>
              </a:extLst>
            </p:cNvPr>
            <p:cNvSpPr/>
            <p:nvPr/>
          </p:nvSpPr>
          <p:spPr>
            <a:xfrm>
              <a:off x="10924587" y="3188056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5,2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51">
              <a:extLst>
                <a:ext uri="{FF2B5EF4-FFF2-40B4-BE49-F238E27FC236}">
                  <a16:creationId xmlns:a16="http://schemas.microsoft.com/office/drawing/2014/main" id="{01BB9AC6-0C6A-AF86-F9C6-7CE617FBD6D9}"/>
                </a:ext>
              </a:extLst>
            </p:cNvPr>
            <p:cNvSpPr/>
            <p:nvPr/>
          </p:nvSpPr>
          <p:spPr>
            <a:xfrm>
              <a:off x="10924587" y="3742588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6,2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11BACF5-A649-A4EF-4C9E-D1C1DD9E159E}"/>
              </a:ext>
            </a:extLst>
          </p:cNvPr>
          <p:cNvSpPr txBox="1"/>
          <p:nvPr/>
        </p:nvSpPr>
        <p:spPr>
          <a:xfrm>
            <a:off x="2634934" y="5200352"/>
            <a:ext cx="608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X</a:t>
            </a:r>
            <a:r>
              <a:rPr lang="en-US" altLang="zh-CN" sz="2400" b="1" baseline="-25000" dirty="0">
                <a:solidFill>
                  <a:schemeClr val="tx1"/>
                </a:solidFill>
              </a:rPr>
              <a:t>1</a:t>
            </a:r>
            <a:endParaRPr lang="en-US" sz="24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5F478D-94C1-4881-0073-9C3A348BFC57}"/>
              </a:ext>
            </a:extLst>
          </p:cNvPr>
          <p:cNvSpPr txBox="1"/>
          <p:nvPr/>
        </p:nvSpPr>
        <p:spPr>
          <a:xfrm>
            <a:off x="8407646" y="5181600"/>
            <a:ext cx="608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X</a:t>
            </a:r>
            <a:r>
              <a:rPr lang="en-US" altLang="zh-CN" sz="2400" b="1" baseline="-25000" dirty="0">
                <a:solidFill>
                  <a:schemeClr val="tx1"/>
                </a:solidFill>
              </a:rPr>
              <a:t>2</a:t>
            </a:r>
            <a:endParaRPr lang="en-US" sz="24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1BD3800-0D52-D0CF-E29F-17A2B70A0223}"/>
              </a:ext>
            </a:extLst>
          </p:cNvPr>
          <p:cNvSpPr txBox="1"/>
          <p:nvPr/>
        </p:nvSpPr>
        <p:spPr>
          <a:xfrm>
            <a:off x="1092094" y="5913200"/>
            <a:ext cx="9269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With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carefully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chosen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coding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parameters,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X</a:t>
            </a:r>
            <a:r>
              <a:rPr lang="en-US" altLang="zh-CN" sz="2000" b="1" baseline="-25000" dirty="0">
                <a:solidFill>
                  <a:schemeClr val="tx1"/>
                </a:solidFill>
              </a:rPr>
              <a:t>3</a:t>
            </a: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HK" sz="2000" dirty="0">
                <a:effectLst/>
                <a:latin typeface="+mn-lt"/>
                <a:cs typeface="Arial" panose="020B0604020202020204" pitchFamily="34" charset="0"/>
              </a:rPr>
              <a:t>inherently forms an (8,6) stripe</a:t>
            </a:r>
            <a:r>
              <a:rPr lang="en-US" altLang="zh-CN" sz="2000" dirty="0">
                <a:effectLst/>
                <a:latin typeface="+mn-lt"/>
                <a:cs typeface="Arial" panose="020B0604020202020204" pitchFamily="34" charset="0"/>
              </a:rPr>
              <a:t>,</a:t>
            </a:r>
            <a:r>
              <a:rPr lang="zh-CN" alt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+mn-lt"/>
                <a:cs typeface="Arial" panose="020B0604020202020204" pitchFamily="34" charset="0"/>
              </a:rPr>
              <a:t>without</a:t>
            </a:r>
            <a:r>
              <a:rPr lang="en-HK" sz="2000" b="1" dirty="0">
                <a:solidFill>
                  <a:srgbClr val="FF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+mn-lt"/>
                <a:cs typeface="Arial" panose="020B0604020202020204" pitchFamily="34" charset="0"/>
              </a:rPr>
              <a:t>explicit</a:t>
            </a:r>
            <a:r>
              <a:rPr lang="en-HK" sz="2000" b="1" dirty="0">
                <a:solidFill>
                  <a:srgbClr val="FF0000"/>
                </a:solidFill>
                <a:effectLst/>
                <a:latin typeface="+mn-lt"/>
                <a:cs typeface="Arial" panose="020B0604020202020204" pitchFamily="34" charset="0"/>
              </a:rPr>
              <a:t> encoding</a:t>
            </a:r>
          </a:p>
          <a:p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01086C-3B56-1541-0DC2-E34C9D67C252}"/>
              </a:ext>
            </a:extLst>
          </p:cNvPr>
          <p:cNvCxnSpPr>
            <a:cxnSpLocks/>
          </p:cNvCxnSpPr>
          <p:nvPr/>
        </p:nvCxnSpPr>
        <p:spPr bwMode="auto">
          <a:xfrm>
            <a:off x="5789612" y="2663661"/>
            <a:ext cx="0" cy="3112602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50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02AC-C521-4375-8952-A9497860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Encoding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97F3-7A13-4141-B87B-190C27545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Encoding of </a:t>
            </a:r>
            <a:r>
              <a:rPr lang="en-US" altLang="zh-CN" b="1" dirty="0"/>
              <a:t>X</a:t>
            </a:r>
            <a:r>
              <a:rPr lang="en-US" altLang="zh-CN" b="1" baseline="-25000" dirty="0"/>
              <a:t>1</a:t>
            </a:r>
            <a:r>
              <a:rPr lang="en-US" dirty="0"/>
              <a:t> and </a:t>
            </a:r>
            <a:r>
              <a:rPr lang="en-US" altLang="zh-CN" b="1" dirty="0"/>
              <a:t>X</a:t>
            </a:r>
            <a:r>
              <a:rPr lang="en-US" altLang="zh-CN" b="1" baseline="-25000" dirty="0"/>
              <a:t>2</a:t>
            </a:r>
            <a:r>
              <a:rPr lang="en-US" altLang="zh-CN" dirty="0"/>
              <a:t>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b="1" dirty="0"/>
              <a:t>X</a:t>
            </a:r>
            <a:r>
              <a:rPr lang="en-US" altLang="zh-CN" b="1" baseline="-25000" dirty="0"/>
              <a:t>3</a:t>
            </a:r>
            <a:r>
              <a:rPr lang="en-HK" dirty="0"/>
              <a:t> is the sum of the parity-check equations of </a:t>
            </a:r>
            <a:r>
              <a:rPr lang="en-US" altLang="zh-CN" b="1" dirty="0"/>
              <a:t>X</a:t>
            </a:r>
            <a:r>
              <a:rPr lang="en-US" altLang="zh-CN" b="1" baseline="-25000" dirty="0"/>
              <a:t>1</a:t>
            </a:r>
            <a:r>
              <a:rPr lang="en-US" dirty="0"/>
              <a:t> and </a:t>
            </a:r>
            <a:r>
              <a:rPr lang="en-US" altLang="zh-CN" b="1" dirty="0"/>
              <a:t>X</a:t>
            </a:r>
            <a:r>
              <a:rPr lang="en-US" altLang="zh-CN" b="1" baseline="-25000" dirty="0"/>
              <a:t>2</a:t>
            </a:r>
            <a:r>
              <a:rPr lang="en-HK" dirty="0"/>
              <a:t>, and also satisfies the parity-check equation in </a:t>
            </a:r>
            <a:r>
              <a:rPr lang="en-HK" dirty="0" err="1"/>
              <a:t>Vandermonde</a:t>
            </a:r>
            <a:r>
              <a:rPr lang="en-HK" dirty="0"/>
              <a:t>-based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07B10-E96D-4D94-AF44-BC83D5F230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241C8-78D5-410A-B5BB-1756526B9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12" y="2057400"/>
            <a:ext cx="5915851" cy="1781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1C9EB5-8B9A-4B8E-AE49-8159AA01E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361" y="5144953"/>
            <a:ext cx="6468378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3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 形 11">
            <a:extLst>
              <a:ext uri="{FF2B5EF4-FFF2-40B4-BE49-F238E27FC236}">
                <a16:creationId xmlns:a16="http://schemas.microsoft.com/office/drawing/2014/main" id="{87745618-5654-C56E-2012-D27A7C2961F7}"/>
              </a:ext>
            </a:extLst>
          </p:cNvPr>
          <p:cNvSpPr/>
          <p:nvPr/>
        </p:nvSpPr>
        <p:spPr>
          <a:xfrm rot="5400000">
            <a:off x="6890827" y="3692817"/>
            <a:ext cx="685800" cy="2057400"/>
          </a:xfrm>
          <a:prstGeom prst="corner">
            <a:avLst>
              <a:gd name="adj1" fmla="val 46077"/>
              <a:gd name="adj2" fmla="val 10000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5" name="L 形 11">
            <a:extLst>
              <a:ext uri="{FF2B5EF4-FFF2-40B4-BE49-F238E27FC236}">
                <a16:creationId xmlns:a16="http://schemas.microsoft.com/office/drawing/2014/main" id="{1605C640-6A71-F663-5EBD-87E97BE8E7D2}"/>
              </a:ext>
            </a:extLst>
          </p:cNvPr>
          <p:cNvSpPr/>
          <p:nvPr/>
        </p:nvSpPr>
        <p:spPr>
          <a:xfrm rot="5400000">
            <a:off x="2316142" y="3507875"/>
            <a:ext cx="1422592" cy="3083864"/>
          </a:xfrm>
          <a:prstGeom prst="corner">
            <a:avLst>
              <a:gd name="adj1" fmla="val 46077"/>
              <a:gd name="adj2" fmla="val 4998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28C4A-BA56-C567-1ADF-6119E36B9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Single-block Repair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91FD9-B375-81BA-0798-9DB01D1C3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395925"/>
            <a:ext cx="10969943" cy="2261675"/>
          </a:xfrm>
        </p:spPr>
        <p:txBody>
          <a:bodyPr/>
          <a:lstStyle/>
          <a:p>
            <a:r>
              <a:rPr lang="en-US" altLang="zh-CN" dirty="0"/>
              <a:t>Retrieves</a:t>
            </a:r>
            <a:r>
              <a:rPr lang="zh-CN" altLang="en-US" dirty="0"/>
              <a:t> </a:t>
            </a:r>
            <a:r>
              <a:rPr lang="en-US" altLang="zh-CN" dirty="0"/>
              <a:t>sub-blocks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extended</a:t>
            </a:r>
            <a:r>
              <a:rPr lang="zh-CN" altLang="en-US" dirty="0"/>
              <a:t> </a:t>
            </a:r>
            <a:r>
              <a:rPr lang="en-US" altLang="zh-CN" dirty="0"/>
              <a:t>sub-stripe</a:t>
            </a:r>
          </a:p>
          <a:p>
            <a:pPr lvl="1"/>
            <a:r>
              <a:rPr lang="en-US" altLang="zh-CN" dirty="0"/>
              <a:t>Reduced</a:t>
            </a:r>
            <a:r>
              <a:rPr lang="zh-CN" altLang="en-US" dirty="0"/>
              <a:t> </a:t>
            </a:r>
            <a:r>
              <a:rPr lang="en-US" altLang="zh-CN" dirty="0"/>
              <a:t>repair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endParaRPr lang="en-HK" altLang="zh-CN" dirty="0"/>
          </a:p>
          <a:p>
            <a:r>
              <a:rPr lang="en-US" altLang="zh-CN" dirty="0"/>
              <a:t>Keeps small</a:t>
            </a:r>
            <a:r>
              <a:rPr lang="zh-CN" altLang="en-US" dirty="0"/>
              <a:t> </a:t>
            </a:r>
            <a:r>
              <a:rPr lang="en-US" altLang="zh-CN" i="1" dirty="0"/>
              <a:t>α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contiguous</a:t>
            </a:r>
            <a:r>
              <a:rPr lang="zh-CN" altLang="en-US" dirty="0"/>
              <a:t> </a:t>
            </a:r>
            <a:r>
              <a:rPr lang="en-US" altLang="zh-CN" dirty="0"/>
              <a:t>sub-block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</a:p>
          <a:p>
            <a:pPr lvl="1"/>
            <a:r>
              <a:rPr lang="en-US" altLang="zh-CN" b="1" i="1" dirty="0">
                <a:solidFill>
                  <a:srgbClr val="FF0000"/>
                </a:solidFill>
              </a:rPr>
              <a:t>One seek per block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16" name="L 形 11">
            <a:extLst>
              <a:ext uri="{FF2B5EF4-FFF2-40B4-BE49-F238E27FC236}">
                <a16:creationId xmlns:a16="http://schemas.microsoft.com/office/drawing/2014/main" id="{E6D0C1D6-3209-4043-6E78-18FC5B14A3DA}"/>
              </a:ext>
            </a:extLst>
          </p:cNvPr>
          <p:cNvSpPr/>
          <p:nvPr/>
        </p:nvSpPr>
        <p:spPr>
          <a:xfrm rot="5400000">
            <a:off x="9599612" y="3703703"/>
            <a:ext cx="685800" cy="2057400"/>
          </a:xfrm>
          <a:prstGeom prst="corner">
            <a:avLst>
              <a:gd name="adj1" fmla="val 46077"/>
              <a:gd name="adj2" fmla="val 10000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14C25-1C43-A7C7-EF3D-FB8D3B236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5AEE2F1-BE55-D856-DD1B-B37052121491}"/>
              </a:ext>
            </a:extLst>
          </p:cNvPr>
          <p:cNvGrpSpPr/>
          <p:nvPr/>
        </p:nvGrpSpPr>
        <p:grpSpPr>
          <a:xfrm>
            <a:off x="912812" y="3752056"/>
            <a:ext cx="3603162" cy="2313847"/>
            <a:chOff x="2970212" y="1953353"/>
            <a:chExt cx="3603162" cy="2313847"/>
          </a:xfrm>
        </p:grpSpPr>
        <p:sp>
          <p:nvSpPr>
            <p:cNvPr id="53" name="左大括号 2">
              <a:extLst>
                <a:ext uri="{FF2B5EF4-FFF2-40B4-BE49-F238E27FC236}">
                  <a16:creationId xmlns:a16="http://schemas.microsoft.com/office/drawing/2014/main" id="{735AC278-F344-9814-016A-79C1068F13E3}"/>
                </a:ext>
              </a:extLst>
            </p:cNvPr>
            <p:cNvSpPr/>
            <p:nvPr/>
          </p:nvSpPr>
          <p:spPr>
            <a:xfrm rot="5400000">
              <a:off x="3498055" y="1854004"/>
              <a:ext cx="177607" cy="1194000"/>
            </a:xfrm>
            <a:prstGeom prst="leftBrace">
              <a:avLst>
                <a:gd name="adj1" fmla="val 45128"/>
                <a:gd name="adj2" fmla="val 5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文本框 19">
              <a:extLst>
                <a:ext uri="{FF2B5EF4-FFF2-40B4-BE49-F238E27FC236}">
                  <a16:creationId xmlns:a16="http://schemas.microsoft.com/office/drawing/2014/main" id="{79499D5F-C2BC-20B6-7F99-2852AC0CD12A}"/>
                </a:ext>
              </a:extLst>
            </p:cNvPr>
            <p:cNvSpPr txBox="1"/>
            <p:nvPr/>
          </p:nvSpPr>
          <p:spPr>
            <a:xfrm>
              <a:off x="3122612" y="1953353"/>
              <a:ext cx="88697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文本框 102">
              <a:extLst>
                <a:ext uri="{FF2B5EF4-FFF2-40B4-BE49-F238E27FC236}">
                  <a16:creationId xmlns:a16="http://schemas.microsoft.com/office/drawing/2014/main" id="{DC5E1C61-FB30-1531-31C8-825B2B5A1B06}"/>
                </a:ext>
              </a:extLst>
            </p:cNvPr>
            <p:cNvSpPr txBox="1"/>
            <p:nvPr/>
          </p:nvSpPr>
          <p:spPr>
            <a:xfrm>
              <a:off x="2989859" y="4015200"/>
              <a:ext cx="553047" cy="25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文本框 103">
              <a:extLst>
                <a:ext uri="{FF2B5EF4-FFF2-40B4-BE49-F238E27FC236}">
                  <a16:creationId xmlns:a16="http://schemas.microsoft.com/office/drawing/2014/main" id="{639457FC-7ED0-8203-088A-C96E3527BF5D}"/>
                </a:ext>
              </a:extLst>
            </p:cNvPr>
            <p:cNvSpPr txBox="1"/>
            <p:nvPr/>
          </p:nvSpPr>
          <p:spPr>
            <a:xfrm>
              <a:off x="3675659" y="4015200"/>
              <a:ext cx="508200" cy="25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文本框 104">
              <a:extLst>
                <a:ext uri="{FF2B5EF4-FFF2-40B4-BE49-F238E27FC236}">
                  <a16:creationId xmlns:a16="http://schemas.microsoft.com/office/drawing/2014/main" id="{E7C0BAFD-86B3-4621-64A1-7010D89CC5A2}"/>
                </a:ext>
              </a:extLst>
            </p:cNvPr>
            <p:cNvSpPr txBox="1"/>
            <p:nvPr/>
          </p:nvSpPr>
          <p:spPr>
            <a:xfrm>
              <a:off x="4265612" y="4015200"/>
              <a:ext cx="553047" cy="25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文本框 105">
              <a:extLst>
                <a:ext uri="{FF2B5EF4-FFF2-40B4-BE49-F238E27FC236}">
                  <a16:creationId xmlns:a16="http://schemas.microsoft.com/office/drawing/2014/main" id="{4DBEE6DB-6C0A-9306-84D6-8567CB40A1A3}"/>
                </a:ext>
              </a:extLst>
            </p:cNvPr>
            <p:cNvSpPr txBox="1"/>
            <p:nvPr/>
          </p:nvSpPr>
          <p:spPr>
            <a:xfrm>
              <a:off x="4894859" y="4015200"/>
              <a:ext cx="508200" cy="25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文本框 106">
              <a:extLst>
                <a:ext uri="{FF2B5EF4-FFF2-40B4-BE49-F238E27FC236}">
                  <a16:creationId xmlns:a16="http://schemas.microsoft.com/office/drawing/2014/main" id="{18805917-7732-A6E2-938D-DAA8442D2311}"/>
                </a:ext>
              </a:extLst>
            </p:cNvPr>
            <p:cNvSpPr txBox="1"/>
            <p:nvPr/>
          </p:nvSpPr>
          <p:spPr>
            <a:xfrm>
              <a:off x="5529659" y="4015200"/>
              <a:ext cx="508200" cy="25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文本框 107">
              <a:extLst>
                <a:ext uri="{FF2B5EF4-FFF2-40B4-BE49-F238E27FC236}">
                  <a16:creationId xmlns:a16="http://schemas.microsoft.com/office/drawing/2014/main" id="{C4420A06-D828-F94A-0917-1431089A7F73}"/>
                </a:ext>
              </a:extLst>
            </p:cNvPr>
            <p:cNvSpPr txBox="1"/>
            <p:nvPr/>
          </p:nvSpPr>
          <p:spPr>
            <a:xfrm>
              <a:off x="6065174" y="4015200"/>
              <a:ext cx="508200" cy="25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文本框 109">
              <a:extLst>
                <a:ext uri="{FF2B5EF4-FFF2-40B4-BE49-F238E27FC236}">
                  <a16:creationId xmlns:a16="http://schemas.microsoft.com/office/drawing/2014/main" id="{DE79D439-A44B-9C36-E7A3-18D8CC0A3C49}"/>
                </a:ext>
              </a:extLst>
            </p:cNvPr>
            <p:cNvSpPr txBox="1"/>
            <p:nvPr/>
          </p:nvSpPr>
          <p:spPr>
            <a:xfrm>
              <a:off x="2970212" y="2610399"/>
              <a:ext cx="553047" cy="595607"/>
            </a:xfrm>
            <a:prstGeom prst="rect">
              <a:avLst/>
            </a:prstGeom>
            <a:solidFill>
              <a:srgbClr val="83CBEB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1,1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文本框 110">
              <a:extLst>
                <a:ext uri="{FF2B5EF4-FFF2-40B4-BE49-F238E27FC236}">
                  <a16:creationId xmlns:a16="http://schemas.microsoft.com/office/drawing/2014/main" id="{22ECA7B9-CB25-472B-E797-C78014C63C5E}"/>
                </a:ext>
              </a:extLst>
            </p:cNvPr>
            <p:cNvSpPr txBox="1"/>
            <p:nvPr/>
          </p:nvSpPr>
          <p:spPr>
            <a:xfrm>
              <a:off x="3599459" y="2610399"/>
              <a:ext cx="553047" cy="595607"/>
            </a:xfrm>
            <a:prstGeom prst="rect">
              <a:avLst/>
            </a:prstGeom>
            <a:solidFill>
              <a:srgbClr val="83CBEB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2,1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文本框 113">
              <a:extLst>
                <a:ext uri="{FF2B5EF4-FFF2-40B4-BE49-F238E27FC236}">
                  <a16:creationId xmlns:a16="http://schemas.microsoft.com/office/drawing/2014/main" id="{1FBCDDDF-8B5E-5DBB-73AF-3DD4B0D15416}"/>
                </a:ext>
              </a:extLst>
            </p:cNvPr>
            <p:cNvSpPr txBox="1"/>
            <p:nvPr/>
          </p:nvSpPr>
          <p:spPr>
            <a:xfrm>
              <a:off x="4209059" y="2610399"/>
              <a:ext cx="553047" cy="595607"/>
            </a:xfrm>
            <a:prstGeom prst="rect">
              <a:avLst/>
            </a:prstGeom>
            <a:solidFill>
              <a:srgbClr val="83CBEB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3,1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文本框 114">
              <a:extLst>
                <a:ext uri="{FF2B5EF4-FFF2-40B4-BE49-F238E27FC236}">
                  <a16:creationId xmlns:a16="http://schemas.microsoft.com/office/drawing/2014/main" id="{C58CC173-1DA9-3255-B66A-C6EA73389F10}"/>
                </a:ext>
              </a:extLst>
            </p:cNvPr>
            <p:cNvSpPr txBox="1"/>
            <p:nvPr/>
          </p:nvSpPr>
          <p:spPr>
            <a:xfrm>
              <a:off x="4818659" y="2610399"/>
              <a:ext cx="553047" cy="595607"/>
            </a:xfrm>
            <a:prstGeom prst="rect">
              <a:avLst/>
            </a:prstGeom>
            <a:solidFill>
              <a:srgbClr val="83CBEB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4,1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文本框 117">
              <a:extLst>
                <a:ext uri="{FF2B5EF4-FFF2-40B4-BE49-F238E27FC236}">
                  <a16:creationId xmlns:a16="http://schemas.microsoft.com/office/drawing/2014/main" id="{CE44069C-2D5D-6E9F-2C74-D73B969AA1A4}"/>
                </a:ext>
              </a:extLst>
            </p:cNvPr>
            <p:cNvSpPr txBox="1"/>
            <p:nvPr/>
          </p:nvSpPr>
          <p:spPr>
            <a:xfrm>
              <a:off x="5414894" y="2610399"/>
              <a:ext cx="553047" cy="595607"/>
            </a:xfrm>
            <a:prstGeom prst="rect">
              <a:avLst/>
            </a:prstGeom>
            <a:solidFill>
              <a:srgbClr val="F6C6AD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5,1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文本框 118">
              <a:extLst>
                <a:ext uri="{FF2B5EF4-FFF2-40B4-BE49-F238E27FC236}">
                  <a16:creationId xmlns:a16="http://schemas.microsoft.com/office/drawing/2014/main" id="{24E7439E-1389-5A17-7538-F5582D9D60B7}"/>
                </a:ext>
              </a:extLst>
            </p:cNvPr>
            <p:cNvSpPr txBox="1"/>
            <p:nvPr/>
          </p:nvSpPr>
          <p:spPr>
            <a:xfrm>
              <a:off x="6018212" y="2610399"/>
              <a:ext cx="553047" cy="595607"/>
            </a:xfrm>
            <a:prstGeom prst="rect">
              <a:avLst/>
            </a:prstGeom>
            <a:solidFill>
              <a:srgbClr val="F6C6AD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6,1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文本框 119">
              <a:extLst>
                <a:ext uri="{FF2B5EF4-FFF2-40B4-BE49-F238E27FC236}">
                  <a16:creationId xmlns:a16="http://schemas.microsoft.com/office/drawing/2014/main" id="{51208344-C833-D465-E614-1440EDB1A7B3}"/>
                </a:ext>
              </a:extLst>
            </p:cNvPr>
            <p:cNvSpPr txBox="1"/>
            <p:nvPr/>
          </p:nvSpPr>
          <p:spPr>
            <a:xfrm>
              <a:off x="2970212" y="3276600"/>
              <a:ext cx="553047" cy="595607"/>
            </a:xfrm>
            <a:prstGeom prst="rect">
              <a:avLst/>
            </a:prstGeom>
            <a:solidFill>
              <a:srgbClr val="83CBEB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1,2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文本框 120">
              <a:extLst>
                <a:ext uri="{FF2B5EF4-FFF2-40B4-BE49-F238E27FC236}">
                  <a16:creationId xmlns:a16="http://schemas.microsoft.com/office/drawing/2014/main" id="{9E5BAEA2-5657-AE96-64B5-E2FDFDDC0C5D}"/>
                </a:ext>
              </a:extLst>
            </p:cNvPr>
            <p:cNvSpPr txBox="1"/>
            <p:nvPr/>
          </p:nvSpPr>
          <p:spPr>
            <a:xfrm>
              <a:off x="3599459" y="3276600"/>
              <a:ext cx="553047" cy="595607"/>
            </a:xfrm>
            <a:prstGeom prst="rect">
              <a:avLst/>
            </a:prstGeom>
            <a:solidFill>
              <a:srgbClr val="83CBEB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2,2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文本框 121">
              <a:extLst>
                <a:ext uri="{FF2B5EF4-FFF2-40B4-BE49-F238E27FC236}">
                  <a16:creationId xmlns:a16="http://schemas.microsoft.com/office/drawing/2014/main" id="{ED8DFEBE-0DEB-7FD7-3D24-E24B6692ED8B}"/>
                </a:ext>
              </a:extLst>
            </p:cNvPr>
            <p:cNvSpPr txBox="1"/>
            <p:nvPr/>
          </p:nvSpPr>
          <p:spPr>
            <a:xfrm>
              <a:off x="4209059" y="3276600"/>
              <a:ext cx="553047" cy="595607"/>
            </a:xfrm>
            <a:prstGeom prst="rect">
              <a:avLst/>
            </a:prstGeom>
            <a:solidFill>
              <a:srgbClr val="83CBEB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3,2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文本框 122">
              <a:extLst>
                <a:ext uri="{FF2B5EF4-FFF2-40B4-BE49-F238E27FC236}">
                  <a16:creationId xmlns:a16="http://schemas.microsoft.com/office/drawing/2014/main" id="{BAB04DCD-11A7-2FCF-CF6D-D6EA641C1D5A}"/>
                </a:ext>
              </a:extLst>
            </p:cNvPr>
            <p:cNvSpPr txBox="1"/>
            <p:nvPr/>
          </p:nvSpPr>
          <p:spPr>
            <a:xfrm>
              <a:off x="4818659" y="3276600"/>
              <a:ext cx="553047" cy="595607"/>
            </a:xfrm>
            <a:prstGeom prst="rect">
              <a:avLst/>
            </a:prstGeom>
            <a:solidFill>
              <a:srgbClr val="83CBEB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4,2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文本框 123">
              <a:extLst>
                <a:ext uri="{FF2B5EF4-FFF2-40B4-BE49-F238E27FC236}">
                  <a16:creationId xmlns:a16="http://schemas.microsoft.com/office/drawing/2014/main" id="{C9ECA4FC-682E-BFA0-3340-820AC96E9D54}"/>
                </a:ext>
              </a:extLst>
            </p:cNvPr>
            <p:cNvSpPr txBox="1"/>
            <p:nvPr/>
          </p:nvSpPr>
          <p:spPr>
            <a:xfrm>
              <a:off x="5414894" y="3276600"/>
              <a:ext cx="553047" cy="595607"/>
            </a:xfrm>
            <a:prstGeom prst="rect">
              <a:avLst/>
            </a:prstGeom>
            <a:solidFill>
              <a:srgbClr val="F6C6AD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5,2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文本框 124">
              <a:extLst>
                <a:ext uri="{FF2B5EF4-FFF2-40B4-BE49-F238E27FC236}">
                  <a16:creationId xmlns:a16="http://schemas.microsoft.com/office/drawing/2014/main" id="{99BED81D-57B1-2C8E-2F7A-DF5419319673}"/>
                </a:ext>
              </a:extLst>
            </p:cNvPr>
            <p:cNvSpPr txBox="1"/>
            <p:nvPr/>
          </p:nvSpPr>
          <p:spPr>
            <a:xfrm>
              <a:off x="6018212" y="3276600"/>
              <a:ext cx="553047" cy="595607"/>
            </a:xfrm>
            <a:prstGeom prst="rect">
              <a:avLst/>
            </a:prstGeom>
            <a:solidFill>
              <a:srgbClr val="F6C6AD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6,2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7ED4EE9-94F6-8AB0-CB9E-2A06356B217F}"/>
                </a:ext>
              </a:extLst>
            </p:cNvPr>
            <p:cNvCxnSpPr>
              <a:cxnSpLocks/>
            </p:cNvCxnSpPr>
            <p:nvPr/>
          </p:nvCxnSpPr>
          <p:spPr>
            <a:xfrm>
              <a:off x="2970212" y="2652784"/>
              <a:ext cx="553047" cy="121822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838A09A-0062-3312-BB3A-AA89FB3E2C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0212" y="2627793"/>
              <a:ext cx="553047" cy="124321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76F0347-D74E-1425-535D-6A3539AFA41D}"/>
              </a:ext>
            </a:extLst>
          </p:cNvPr>
          <p:cNvGrpSpPr/>
          <p:nvPr/>
        </p:nvGrpSpPr>
        <p:grpSpPr>
          <a:xfrm>
            <a:off x="5561012" y="4448389"/>
            <a:ext cx="5332499" cy="561280"/>
            <a:chOff x="-21770" y="4668353"/>
            <a:chExt cx="5332499" cy="561280"/>
          </a:xfrm>
        </p:grpSpPr>
        <p:sp>
          <p:nvSpPr>
            <p:cNvPr id="97" name="Rectangle 51">
              <a:extLst>
                <a:ext uri="{FF2B5EF4-FFF2-40B4-BE49-F238E27FC236}">
                  <a16:creationId xmlns:a16="http://schemas.microsoft.com/office/drawing/2014/main" id="{37A27C61-1054-BEEF-71F9-8F257E565E11}"/>
                </a:ext>
              </a:extLst>
            </p:cNvPr>
            <p:cNvSpPr/>
            <p:nvPr/>
          </p:nvSpPr>
          <p:spPr>
            <a:xfrm>
              <a:off x="-21770" y="4668353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1,1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51">
              <a:extLst>
                <a:ext uri="{FF2B5EF4-FFF2-40B4-BE49-F238E27FC236}">
                  <a16:creationId xmlns:a16="http://schemas.microsoft.com/office/drawing/2014/main" id="{6913D949-291A-5449-75FD-B0E225009716}"/>
                </a:ext>
              </a:extLst>
            </p:cNvPr>
            <p:cNvSpPr/>
            <p:nvPr/>
          </p:nvSpPr>
          <p:spPr>
            <a:xfrm>
              <a:off x="660239" y="4668353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2,1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51">
              <a:extLst>
                <a:ext uri="{FF2B5EF4-FFF2-40B4-BE49-F238E27FC236}">
                  <a16:creationId xmlns:a16="http://schemas.microsoft.com/office/drawing/2014/main" id="{91D90773-1A41-9AF6-F0AB-61DD115AA74C}"/>
                </a:ext>
              </a:extLst>
            </p:cNvPr>
            <p:cNvSpPr/>
            <p:nvPr/>
          </p:nvSpPr>
          <p:spPr>
            <a:xfrm>
              <a:off x="1344996" y="4668353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3,1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51">
              <a:extLst>
                <a:ext uri="{FF2B5EF4-FFF2-40B4-BE49-F238E27FC236}">
                  <a16:creationId xmlns:a16="http://schemas.microsoft.com/office/drawing/2014/main" id="{5EEC536B-0859-1839-12E3-9BEAFF016820}"/>
                </a:ext>
              </a:extLst>
            </p:cNvPr>
            <p:cNvSpPr/>
            <p:nvPr/>
          </p:nvSpPr>
          <p:spPr>
            <a:xfrm>
              <a:off x="2030796" y="4668353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4,1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51">
              <a:extLst>
                <a:ext uri="{FF2B5EF4-FFF2-40B4-BE49-F238E27FC236}">
                  <a16:creationId xmlns:a16="http://schemas.microsoft.com/office/drawing/2014/main" id="{C73AF6A7-78B7-B9F4-A12F-C6E9C3A3BAC4}"/>
                </a:ext>
              </a:extLst>
            </p:cNvPr>
            <p:cNvSpPr/>
            <p:nvPr/>
          </p:nvSpPr>
          <p:spPr>
            <a:xfrm>
              <a:off x="2701021" y="4668353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1,2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51">
              <a:extLst>
                <a:ext uri="{FF2B5EF4-FFF2-40B4-BE49-F238E27FC236}">
                  <a16:creationId xmlns:a16="http://schemas.microsoft.com/office/drawing/2014/main" id="{5E294B14-75AD-E9D5-AC8F-D02467C7416B}"/>
                </a:ext>
              </a:extLst>
            </p:cNvPr>
            <p:cNvSpPr/>
            <p:nvPr/>
          </p:nvSpPr>
          <p:spPr>
            <a:xfrm>
              <a:off x="3367981" y="4675101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2,2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C65D77E7-9F15-FABB-ADF0-E3278D8362DE}"/>
                </a:ext>
              </a:extLst>
            </p:cNvPr>
            <p:cNvSpPr/>
            <p:nvPr/>
          </p:nvSpPr>
          <p:spPr>
            <a:xfrm>
              <a:off x="4032138" y="4675101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5,1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51">
              <a:extLst>
                <a:ext uri="{FF2B5EF4-FFF2-40B4-BE49-F238E27FC236}">
                  <a16:creationId xmlns:a16="http://schemas.microsoft.com/office/drawing/2014/main" id="{31B0C970-3D60-E919-349E-ECCF723FBD0E}"/>
                </a:ext>
              </a:extLst>
            </p:cNvPr>
            <p:cNvSpPr/>
            <p:nvPr/>
          </p:nvSpPr>
          <p:spPr>
            <a:xfrm>
              <a:off x="4696295" y="4675101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6,1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4E583325-077C-A4E5-D0C5-2E0457381E39}"/>
              </a:ext>
            </a:extLst>
          </p:cNvPr>
          <p:cNvSpPr txBox="1"/>
          <p:nvPr/>
        </p:nvSpPr>
        <p:spPr>
          <a:xfrm>
            <a:off x="7920795" y="3733800"/>
            <a:ext cx="608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X</a:t>
            </a:r>
            <a:r>
              <a:rPr lang="en-US" altLang="zh-CN" sz="2400" b="1" baseline="-25000" dirty="0">
                <a:solidFill>
                  <a:schemeClr val="tx1"/>
                </a:solidFill>
              </a:rPr>
              <a:t>1</a:t>
            </a:r>
            <a:endParaRPr lang="en-US" sz="2400" b="1" dirty="0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7F7FE60-2668-F3A5-A905-DF656587EFBD}"/>
              </a:ext>
            </a:extLst>
          </p:cNvPr>
          <p:cNvCxnSpPr>
            <a:cxnSpLocks/>
          </p:cNvCxnSpPr>
          <p:nvPr/>
        </p:nvCxnSpPr>
        <p:spPr>
          <a:xfrm flipH="1">
            <a:off x="5563414" y="4448389"/>
            <a:ext cx="588999" cy="5545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4921612-6F39-AA82-E863-E19F06B772D3}"/>
              </a:ext>
            </a:extLst>
          </p:cNvPr>
          <p:cNvCxnSpPr>
            <a:cxnSpLocks/>
          </p:cNvCxnSpPr>
          <p:nvPr/>
        </p:nvCxnSpPr>
        <p:spPr>
          <a:xfrm>
            <a:off x="5556178" y="4448389"/>
            <a:ext cx="614434" cy="5545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2975EDD-382F-E7A0-7BA2-8F1C61920A48}"/>
              </a:ext>
            </a:extLst>
          </p:cNvPr>
          <p:cNvCxnSpPr>
            <a:cxnSpLocks/>
          </p:cNvCxnSpPr>
          <p:nvPr/>
        </p:nvCxnSpPr>
        <p:spPr>
          <a:xfrm flipH="1">
            <a:off x="8306614" y="4463092"/>
            <a:ext cx="588999" cy="5545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68EC71B-44D9-807B-CCAA-955C1672FC8B}"/>
              </a:ext>
            </a:extLst>
          </p:cNvPr>
          <p:cNvCxnSpPr>
            <a:cxnSpLocks/>
          </p:cNvCxnSpPr>
          <p:nvPr/>
        </p:nvCxnSpPr>
        <p:spPr>
          <a:xfrm>
            <a:off x="8299378" y="4463092"/>
            <a:ext cx="614434" cy="55453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DE02B20A-8F69-DBA7-7931-F299CF21024A}"/>
              </a:ext>
            </a:extLst>
          </p:cNvPr>
          <p:cNvCxnSpPr/>
          <p:nvPr/>
        </p:nvCxnSpPr>
        <p:spPr bwMode="auto">
          <a:xfrm>
            <a:off x="4799012" y="4740358"/>
            <a:ext cx="533400" cy="0"/>
          </a:xfrm>
          <a:prstGeom prst="straightConnector1">
            <a:avLst/>
          </a:prstGeom>
          <a:ln w="41275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4A439F23-F6BC-C780-9691-178F3AA914BA}"/>
              </a:ext>
            </a:extLst>
          </p:cNvPr>
          <p:cNvSpPr txBox="1"/>
          <p:nvPr/>
        </p:nvSpPr>
        <p:spPr>
          <a:xfrm>
            <a:off x="4799012" y="5303903"/>
            <a:ext cx="72390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repair</a:t>
            </a:r>
            <a:r>
              <a:rPr lang="zh-CN" altLang="en-US" sz="2400" dirty="0"/>
              <a:t> </a:t>
            </a:r>
            <a:r>
              <a:rPr lang="en-US" altLang="zh-CN" sz="2400" b="1" dirty="0"/>
              <a:t>B</a:t>
            </a:r>
            <a:r>
              <a:rPr lang="en-US" altLang="zh-CN" sz="2400" b="1" baseline="-25000" dirty="0"/>
              <a:t>1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(6,4,2)</a:t>
            </a:r>
            <a:r>
              <a:rPr lang="zh-CN" altLang="en-US" sz="2400" dirty="0"/>
              <a:t> </a:t>
            </a:r>
            <a:r>
              <a:rPr lang="en-US" altLang="zh-CN" sz="2400" dirty="0"/>
              <a:t>LESS</a:t>
            </a:r>
            <a:r>
              <a:rPr lang="zh-CN" altLang="en-US" sz="2400" dirty="0"/>
              <a:t> </a:t>
            </a:r>
            <a:r>
              <a:rPr lang="en-US" altLang="zh-CN" sz="2400" dirty="0"/>
              <a:t>retrieves</a:t>
            </a:r>
            <a:r>
              <a:rPr lang="zh-CN" altLang="en-US" sz="2400" dirty="0"/>
              <a:t> </a:t>
            </a:r>
            <a:r>
              <a:rPr lang="en-US" altLang="zh-CN" sz="2400" b="1" dirty="0">
                <a:solidFill>
                  <a:srgbClr val="00B050"/>
                </a:solidFill>
              </a:rPr>
              <a:t>6</a:t>
            </a:r>
            <a:r>
              <a:rPr lang="zh-CN" altLang="en-US" sz="2400" b="1" dirty="0"/>
              <a:t> </a:t>
            </a:r>
            <a:r>
              <a:rPr lang="en-US" altLang="zh-CN" sz="2400" dirty="0"/>
              <a:t>sub-blocks</a:t>
            </a:r>
          </a:p>
          <a:p>
            <a:endParaRPr lang="en-US" altLang="zh-CN" sz="2400" b="1" dirty="0"/>
          </a:p>
          <a:p>
            <a:r>
              <a:rPr lang="en-US" altLang="zh-CN" sz="2400" b="1" dirty="0">
                <a:sym typeface="Wingdings" panose="05000000000000000000" pitchFamily="2" charset="2"/>
              </a:rPr>
              <a:t></a:t>
            </a:r>
            <a:r>
              <a:rPr lang="en-US" altLang="zh-CN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400" b="1" dirty="0">
                <a:solidFill>
                  <a:srgbClr val="00B050"/>
                </a:solidFill>
              </a:rPr>
              <a:t>25%</a:t>
            </a:r>
            <a:r>
              <a:rPr lang="zh-CN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zh-CN" sz="2400" dirty="0"/>
              <a:t>less</a:t>
            </a:r>
            <a:r>
              <a:rPr lang="zh-CN" altLang="en-US" sz="2400" dirty="0"/>
              <a:t> </a:t>
            </a:r>
            <a:r>
              <a:rPr lang="en-US" altLang="zh-CN" sz="2400" dirty="0"/>
              <a:t>than</a:t>
            </a:r>
            <a:r>
              <a:rPr lang="zh-CN" altLang="en-US" sz="2400" dirty="0"/>
              <a:t> </a:t>
            </a:r>
            <a:r>
              <a:rPr lang="en-US" altLang="zh-CN" sz="2400" dirty="0"/>
              <a:t>(6,4)</a:t>
            </a:r>
            <a:r>
              <a:rPr lang="zh-CN" altLang="en-US" sz="2400" dirty="0"/>
              <a:t> </a:t>
            </a:r>
            <a:r>
              <a:rPr lang="en-US" altLang="zh-CN" sz="2400" dirty="0"/>
              <a:t>RS</a:t>
            </a:r>
            <a:r>
              <a:rPr lang="zh-CN" altLang="en-US" sz="2400" dirty="0"/>
              <a:t> </a:t>
            </a:r>
            <a:r>
              <a:rPr lang="en-US" altLang="zh-CN" sz="2400" dirty="0"/>
              <a:t>codes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5159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C87A-5B3B-5FF6-AAC7-B7B9155C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</a:t>
            </a:r>
            <a:r>
              <a:rPr lang="en-US" altLang="zh-CN" dirty="0"/>
              <a:t>I/O</a:t>
            </a:r>
            <a:r>
              <a:rPr lang="zh-CN" altLang="en-US" dirty="0"/>
              <a:t> </a:t>
            </a:r>
            <a:r>
              <a:rPr lang="en-US" dirty="0"/>
              <a:t>Reduction</a:t>
            </a:r>
            <a:r>
              <a:rPr lang="en-US" altLang="zh-CN" dirty="0"/>
              <a:t>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9657C-0F1D-B5EF-9651-30A1E3697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belongs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extended</a:t>
            </a:r>
            <a:r>
              <a:rPr lang="zh-CN" altLang="en-US" dirty="0"/>
              <a:t> </a:t>
            </a:r>
            <a:r>
              <a:rPr lang="en-US" altLang="zh-CN" dirty="0"/>
              <a:t>sub-stripe</a:t>
            </a:r>
            <a:endParaRPr lang="en-US" altLang="zh-CN" b="1" dirty="0"/>
          </a:p>
          <a:p>
            <a:pPr lvl="1"/>
            <a:r>
              <a:rPr lang="en-US" altLang="zh-CN" b="1" dirty="0"/>
              <a:t>B</a:t>
            </a:r>
            <a:r>
              <a:rPr lang="en-US" altLang="zh-CN" b="1" baseline="-25000" dirty="0"/>
              <a:t>1</a:t>
            </a:r>
            <a:r>
              <a:rPr lang="zh-CN" altLang="en-US" b="1" baseline="-25000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b="1" dirty="0"/>
              <a:t>B</a:t>
            </a:r>
            <a:r>
              <a:rPr lang="en-US" altLang="zh-CN" b="1" baseline="-25000" dirty="0"/>
              <a:t>2</a:t>
            </a:r>
            <a:r>
              <a:rPr lang="en-US" altLang="zh-CN" dirty="0"/>
              <a:t> (in </a:t>
            </a:r>
            <a:r>
              <a:rPr lang="en-US" altLang="zh-CN" b="1" dirty="0"/>
              <a:t>G</a:t>
            </a:r>
            <a:r>
              <a:rPr lang="en-US" altLang="zh-CN" b="1" baseline="-25000" dirty="0"/>
              <a:t>1</a:t>
            </a:r>
            <a:r>
              <a:rPr lang="en-US" altLang="zh-CN" dirty="0"/>
              <a:t>):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b="1" dirty="0"/>
              <a:t>X</a:t>
            </a:r>
            <a:r>
              <a:rPr lang="en-US" altLang="zh-CN" b="1" baseline="-25000" dirty="0"/>
              <a:t>1</a:t>
            </a:r>
            <a:r>
              <a:rPr lang="zh-CN" altLang="en-US" b="1" baseline="-25000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repair</a:t>
            </a:r>
          </a:p>
          <a:p>
            <a:pPr lvl="1"/>
            <a:r>
              <a:rPr lang="en-US" altLang="zh-CN" b="1" dirty="0"/>
              <a:t>B</a:t>
            </a:r>
            <a:r>
              <a:rPr lang="en-US" altLang="zh-CN" b="1" baseline="-25000" dirty="0"/>
              <a:t>3</a:t>
            </a:r>
            <a:r>
              <a:rPr lang="zh-CN" altLang="en-US" b="1" baseline="-25000" dirty="0"/>
              <a:t> </a:t>
            </a:r>
            <a:r>
              <a:rPr lang="en-US" altLang="zh-CN" b="1" baseline="-25000" dirty="0"/>
              <a:t>,</a:t>
            </a:r>
            <a:r>
              <a:rPr lang="zh-CN" altLang="en-US" dirty="0"/>
              <a:t> </a:t>
            </a:r>
            <a:r>
              <a:rPr lang="en-US" altLang="zh-CN" b="1" dirty="0"/>
              <a:t>B</a:t>
            </a:r>
            <a:r>
              <a:rPr lang="en-US" altLang="zh-CN" b="1" baseline="-25000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(in </a:t>
            </a:r>
            <a:r>
              <a:rPr lang="en-US" altLang="zh-CN" b="1" dirty="0"/>
              <a:t>G</a:t>
            </a:r>
            <a:r>
              <a:rPr lang="en-US" altLang="zh-CN" b="1" baseline="-25000" dirty="0"/>
              <a:t>2</a:t>
            </a:r>
            <a:r>
              <a:rPr lang="en-US" altLang="zh-CN" dirty="0"/>
              <a:t>):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b="1" dirty="0"/>
              <a:t>X</a:t>
            </a:r>
            <a:r>
              <a:rPr lang="en-US" altLang="zh-CN" b="1" baseline="-25000" dirty="0"/>
              <a:t>2</a:t>
            </a:r>
            <a:r>
              <a:rPr lang="zh-CN" altLang="en-US" b="1" baseline="-25000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repair</a:t>
            </a:r>
            <a:endParaRPr lang="en-US" altLang="zh-CN" b="1" baseline="-25000" dirty="0"/>
          </a:p>
          <a:p>
            <a:pPr lvl="1"/>
            <a:r>
              <a:rPr lang="en-US" altLang="zh-CN" b="1" dirty="0"/>
              <a:t>B</a:t>
            </a:r>
            <a:r>
              <a:rPr lang="en-US" altLang="zh-CN" b="1" baseline="-25000" dirty="0"/>
              <a:t>5</a:t>
            </a:r>
            <a:r>
              <a:rPr lang="zh-CN" altLang="en-US" b="1" baseline="-25000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b="1" dirty="0"/>
              <a:t>B</a:t>
            </a:r>
            <a:r>
              <a:rPr lang="en-US" altLang="zh-CN" b="1" baseline="-25000" dirty="0"/>
              <a:t>6</a:t>
            </a:r>
            <a:r>
              <a:rPr lang="zh-CN" altLang="en-US" dirty="0"/>
              <a:t> </a:t>
            </a:r>
            <a:r>
              <a:rPr lang="en-US" altLang="zh-CN" dirty="0"/>
              <a:t>(in </a:t>
            </a:r>
            <a:r>
              <a:rPr lang="en-US" altLang="zh-CN" b="1" dirty="0"/>
              <a:t>G</a:t>
            </a:r>
            <a:r>
              <a:rPr lang="en-US" altLang="zh-CN" b="1" baseline="-25000" dirty="0"/>
              <a:t>3</a:t>
            </a:r>
            <a:r>
              <a:rPr lang="en-US" altLang="zh-CN" dirty="0"/>
              <a:t>):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b="1" dirty="0"/>
              <a:t>X</a:t>
            </a:r>
            <a:r>
              <a:rPr lang="en-US" altLang="zh-CN" b="1" baseline="-25000" dirty="0"/>
              <a:t>3</a:t>
            </a:r>
            <a:r>
              <a:rPr lang="zh-CN" altLang="en-US" b="1" baseline="-25000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repair</a:t>
            </a:r>
            <a:endParaRPr lang="en-US" altLang="zh-CN" b="1" baseline="-25000" dirty="0"/>
          </a:p>
          <a:p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repair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r>
              <a:rPr lang="zh-CN" altLang="en-US" dirty="0"/>
              <a:t> </a:t>
            </a:r>
            <a:r>
              <a:rPr lang="en-US" altLang="zh-CN" dirty="0"/>
              <a:t>seeks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blocks</a:t>
            </a:r>
          </a:p>
          <a:p>
            <a:pPr lvl="1"/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extended</a:t>
            </a:r>
            <a:r>
              <a:rPr lang="zh-CN" altLang="en-US" dirty="0"/>
              <a:t> </a:t>
            </a:r>
            <a:r>
              <a:rPr lang="en-US" altLang="zh-CN" dirty="0"/>
              <a:t>sub-stripes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stripe</a:t>
            </a:r>
            <a:r>
              <a:rPr lang="zh-CN" altLang="en-US" dirty="0"/>
              <a:t> </a:t>
            </a:r>
            <a:r>
              <a:rPr lang="en-US" altLang="zh-CN" dirty="0"/>
              <a:t>lengths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0D4B8-665A-64BE-E31B-4F13CB5676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B73587-ABA8-3D3C-F7BB-1EB1456512E0}"/>
              </a:ext>
            </a:extLst>
          </p:cNvPr>
          <p:cNvGrpSpPr/>
          <p:nvPr/>
        </p:nvGrpSpPr>
        <p:grpSpPr>
          <a:xfrm>
            <a:off x="4079122" y="4343400"/>
            <a:ext cx="3603162" cy="2313847"/>
            <a:chOff x="2970212" y="1953353"/>
            <a:chExt cx="3603162" cy="2313847"/>
          </a:xfrm>
        </p:grpSpPr>
        <p:sp>
          <p:nvSpPr>
            <p:cNvPr id="31" name="左大括号 2">
              <a:extLst>
                <a:ext uri="{FF2B5EF4-FFF2-40B4-BE49-F238E27FC236}">
                  <a16:creationId xmlns:a16="http://schemas.microsoft.com/office/drawing/2014/main" id="{D7764AC6-F2D4-BDE2-F672-182772280774}"/>
                </a:ext>
              </a:extLst>
            </p:cNvPr>
            <p:cNvSpPr/>
            <p:nvPr/>
          </p:nvSpPr>
          <p:spPr>
            <a:xfrm rot="5400000">
              <a:off x="3478409" y="1854004"/>
              <a:ext cx="177607" cy="1194000"/>
            </a:xfrm>
            <a:prstGeom prst="leftBrace">
              <a:avLst>
                <a:gd name="adj1" fmla="val 45128"/>
                <a:gd name="adj2" fmla="val 50000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文本框 19">
              <a:extLst>
                <a:ext uri="{FF2B5EF4-FFF2-40B4-BE49-F238E27FC236}">
                  <a16:creationId xmlns:a16="http://schemas.microsoft.com/office/drawing/2014/main" id="{2652DDC2-256D-4C88-B6D1-545AA599EFAB}"/>
                </a:ext>
              </a:extLst>
            </p:cNvPr>
            <p:cNvSpPr txBox="1"/>
            <p:nvPr/>
          </p:nvSpPr>
          <p:spPr>
            <a:xfrm>
              <a:off x="3102966" y="1953353"/>
              <a:ext cx="88697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文本框 102">
              <a:extLst>
                <a:ext uri="{FF2B5EF4-FFF2-40B4-BE49-F238E27FC236}">
                  <a16:creationId xmlns:a16="http://schemas.microsoft.com/office/drawing/2014/main" id="{807129B1-A005-6580-5C03-5845F5C2D232}"/>
                </a:ext>
              </a:extLst>
            </p:cNvPr>
            <p:cNvSpPr txBox="1"/>
            <p:nvPr/>
          </p:nvSpPr>
          <p:spPr>
            <a:xfrm>
              <a:off x="2989859" y="4015200"/>
              <a:ext cx="553047" cy="25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文本框 103">
              <a:extLst>
                <a:ext uri="{FF2B5EF4-FFF2-40B4-BE49-F238E27FC236}">
                  <a16:creationId xmlns:a16="http://schemas.microsoft.com/office/drawing/2014/main" id="{94DF0FCA-E0C2-6B8E-3F24-0D4E4DCFC87B}"/>
                </a:ext>
              </a:extLst>
            </p:cNvPr>
            <p:cNvSpPr txBox="1"/>
            <p:nvPr/>
          </p:nvSpPr>
          <p:spPr>
            <a:xfrm>
              <a:off x="3675659" y="4015200"/>
              <a:ext cx="508200" cy="25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文本框 104">
              <a:extLst>
                <a:ext uri="{FF2B5EF4-FFF2-40B4-BE49-F238E27FC236}">
                  <a16:creationId xmlns:a16="http://schemas.microsoft.com/office/drawing/2014/main" id="{9B19120E-0B40-C5E4-36DF-1EDFA50BB140}"/>
                </a:ext>
              </a:extLst>
            </p:cNvPr>
            <p:cNvSpPr txBox="1"/>
            <p:nvPr/>
          </p:nvSpPr>
          <p:spPr>
            <a:xfrm>
              <a:off x="4265612" y="4015200"/>
              <a:ext cx="553047" cy="25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文本框 105">
              <a:extLst>
                <a:ext uri="{FF2B5EF4-FFF2-40B4-BE49-F238E27FC236}">
                  <a16:creationId xmlns:a16="http://schemas.microsoft.com/office/drawing/2014/main" id="{98C61E55-1806-FFA0-4996-7CDC9887C789}"/>
                </a:ext>
              </a:extLst>
            </p:cNvPr>
            <p:cNvSpPr txBox="1"/>
            <p:nvPr/>
          </p:nvSpPr>
          <p:spPr>
            <a:xfrm>
              <a:off x="4894859" y="4015200"/>
              <a:ext cx="508200" cy="25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文本框 106">
              <a:extLst>
                <a:ext uri="{FF2B5EF4-FFF2-40B4-BE49-F238E27FC236}">
                  <a16:creationId xmlns:a16="http://schemas.microsoft.com/office/drawing/2014/main" id="{9D9D8E0A-8935-94DB-D2B5-002AC2CE0C04}"/>
                </a:ext>
              </a:extLst>
            </p:cNvPr>
            <p:cNvSpPr txBox="1"/>
            <p:nvPr/>
          </p:nvSpPr>
          <p:spPr>
            <a:xfrm>
              <a:off x="5529659" y="4015200"/>
              <a:ext cx="508200" cy="25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文本框 107">
              <a:extLst>
                <a:ext uri="{FF2B5EF4-FFF2-40B4-BE49-F238E27FC236}">
                  <a16:creationId xmlns:a16="http://schemas.microsoft.com/office/drawing/2014/main" id="{7B402BB8-1E0D-58C8-687E-5C8236C6BF4A}"/>
                </a:ext>
              </a:extLst>
            </p:cNvPr>
            <p:cNvSpPr txBox="1"/>
            <p:nvPr/>
          </p:nvSpPr>
          <p:spPr>
            <a:xfrm>
              <a:off x="6065174" y="4015200"/>
              <a:ext cx="508200" cy="25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文本框 109">
              <a:extLst>
                <a:ext uri="{FF2B5EF4-FFF2-40B4-BE49-F238E27FC236}">
                  <a16:creationId xmlns:a16="http://schemas.microsoft.com/office/drawing/2014/main" id="{5CDC2342-4540-CAF0-E721-807DA5260B14}"/>
                </a:ext>
              </a:extLst>
            </p:cNvPr>
            <p:cNvSpPr txBox="1"/>
            <p:nvPr/>
          </p:nvSpPr>
          <p:spPr>
            <a:xfrm>
              <a:off x="2970212" y="2610399"/>
              <a:ext cx="553047" cy="595607"/>
            </a:xfrm>
            <a:prstGeom prst="rect">
              <a:avLst/>
            </a:prstGeom>
            <a:solidFill>
              <a:srgbClr val="83CBEB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1,1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文本框 110">
              <a:extLst>
                <a:ext uri="{FF2B5EF4-FFF2-40B4-BE49-F238E27FC236}">
                  <a16:creationId xmlns:a16="http://schemas.microsoft.com/office/drawing/2014/main" id="{CC093255-1E4F-C691-9014-A21EB75C9CEA}"/>
                </a:ext>
              </a:extLst>
            </p:cNvPr>
            <p:cNvSpPr txBox="1"/>
            <p:nvPr/>
          </p:nvSpPr>
          <p:spPr>
            <a:xfrm>
              <a:off x="3599459" y="2610399"/>
              <a:ext cx="553047" cy="595607"/>
            </a:xfrm>
            <a:prstGeom prst="rect">
              <a:avLst/>
            </a:prstGeom>
            <a:solidFill>
              <a:srgbClr val="83CBEB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2,1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文本框 113">
              <a:extLst>
                <a:ext uri="{FF2B5EF4-FFF2-40B4-BE49-F238E27FC236}">
                  <a16:creationId xmlns:a16="http://schemas.microsoft.com/office/drawing/2014/main" id="{3AFACA04-B2AF-5240-14C7-C09581B14B15}"/>
                </a:ext>
              </a:extLst>
            </p:cNvPr>
            <p:cNvSpPr txBox="1"/>
            <p:nvPr/>
          </p:nvSpPr>
          <p:spPr>
            <a:xfrm>
              <a:off x="4209059" y="2610399"/>
              <a:ext cx="553047" cy="595607"/>
            </a:xfrm>
            <a:prstGeom prst="rect">
              <a:avLst/>
            </a:prstGeom>
            <a:solidFill>
              <a:srgbClr val="83CBEB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3,1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文本框 114">
              <a:extLst>
                <a:ext uri="{FF2B5EF4-FFF2-40B4-BE49-F238E27FC236}">
                  <a16:creationId xmlns:a16="http://schemas.microsoft.com/office/drawing/2014/main" id="{32CFEDCF-9F57-B023-C3B8-689C51D234DC}"/>
                </a:ext>
              </a:extLst>
            </p:cNvPr>
            <p:cNvSpPr txBox="1"/>
            <p:nvPr/>
          </p:nvSpPr>
          <p:spPr>
            <a:xfrm>
              <a:off x="4818659" y="2610399"/>
              <a:ext cx="553047" cy="595607"/>
            </a:xfrm>
            <a:prstGeom prst="rect">
              <a:avLst/>
            </a:prstGeom>
            <a:solidFill>
              <a:srgbClr val="83CBEB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4,1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文本框 117">
              <a:extLst>
                <a:ext uri="{FF2B5EF4-FFF2-40B4-BE49-F238E27FC236}">
                  <a16:creationId xmlns:a16="http://schemas.microsoft.com/office/drawing/2014/main" id="{54867590-29D8-A055-24D2-85B637CFF5DF}"/>
                </a:ext>
              </a:extLst>
            </p:cNvPr>
            <p:cNvSpPr txBox="1"/>
            <p:nvPr/>
          </p:nvSpPr>
          <p:spPr>
            <a:xfrm>
              <a:off x="5414894" y="2610399"/>
              <a:ext cx="553047" cy="595607"/>
            </a:xfrm>
            <a:prstGeom prst="rect">
              <a:avLst/>
            </a:prstGeom>
            <a:solidFill>
              <a:srgbClr val="F6C6AD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5,1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文本框 118">
              <a:extLst>
                <a:ext uri="{FF2B5EF4-FFF2-40B4-BE49-F238E27FC236}">
                  <a16:creationId xmlns:a16="http://schemas.microsoft.com/office/drawing/2014/main" id="{F66F0CFA-9C33-6197-90DB-02005AB8027F}"/>
                </a:ext>
              </a:extLst>
            </p:cNvPr>
            <p:cNvSpPr txBox="1"/>
            <p:nvPr/>
          </p:nvSpPr>
          <p:spPr>
            <a:xfrm>
              <a:off x="6018212" y="2610399"/>
              <a:ext cx="553047" cy="595607"/>
            </a:xfrm>
            <a:prstGeom prst="rect">
              <a:avLst/>
            </a:prstGeom>
            <a:solidFill>
              <a:srgbClr val="F6C6AD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6,1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文本框 119">
              <a:extLst>
                <a:ext uri="{FF2B5EF4-FFF2-40B4-BE49-F238E27FC236}">
                  <a16:creationId xmlns:a16="http://schemas.microsoft.com/office/drawing/2014/main" id="{AAF68049-7946-37E1-9FF8-3BC7EB0BFC84}"/>
                </a:ext>
              </a:extLst>
            </p:cNvPr>
            <p:cNvSpPr txBox="1"/>
            <p:nvPr/>
          </p:nvSpPr>
          <p:spPr>
            <a:xfrm>
              <a:off x="2970212" y="3276600"/>
              <a:ext cx="553047" cy="595607"/>
            </a:xfrm>
            <a:prstGeom prst="rect">
              <a:avLst/>
            </a:prstGeom>
            <a:solidFill>
              <a:srgbClr val="83CBEB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1,2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文本框 120">
              <a:extLst>
                <a:ext uri="{FF2B5EF4-FFF2-40B4-BE49-F238E27FC236}">
                  <a16:creationId xmlns:a16="http://schemas.microsoft.com/office/drawing/2014/main" id="{40FA94A5-F215-8476-1A09-6B5DB969962A}"/>
                </a:ext>
              </a:extLst>
            </p:cNvPr>
            <p:cNvSpPr txBox="1"/>
            <p:nvPr/>
          </p:nvSpPr>
          <p:spPr>
            <a:xfrm>
              <a:off x="3599459" y="3276600"/>
              <a:ext cx="553047" cy="595607"/>
            </a:xfrm>
            <a:prstGeom prst="rect">
              <a:avLst/>
            </a:prstGeom>
            <a:solidFill>
              <a:srgbClr val="83CBEB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2,2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文本框 121">
              <a:extLst>
                <a:ext uri="{FF2B5EF4-FFF2-40B4-BE49-F238E27FC236}">
                  <a16:creationId xmlns:a16="http://schemas.microsoft.com/office/drawing/2014/main" id="{E4107F80-3698-51C0-9811-C01ACB3884B0}"/>
                </a:ext>
              </a:extLst>
            </p:cNvPr>
            <p:cNvSpPr txBox="1"/>
            <p:nvPr/>
          </p:nvSpPr>
          <p:spPr>
            <a:xfrm>
              <a:off x="4209059" y="3276600"/>
              <a:ext cx="553047" cy="595607"/>
            </a:xfrm>
            <a:prstGeom prst="rect">
              <a:avLst/>
            </a:prstGeom>
            <a:solidFill>
              <a:srgbClr val="83CBEB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3,2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文本框 122">
              <a:extLst>
                <a:ext uri="{FF2B5EF4-FFF2-40B4-BE49-F238E27FC236}">
                  <a16:creationId xmlns:a16="http://schemas.microsoft.com/office/drawing/2014/main" id="{FBF5B760-25DE-1430-D694-5777E04F85B2}"/>
                </a:ext>
              </a:extLst>
            </p:cNvPr>
            <p:cNvSpPr txBox="1"/>
            <p:nvPr/>
          </p:nvSpPr>
          <p:spPr>
            <a:xfrm>
              <a:off x="4818659" y="3276600"/>
              <a:ext cx="553047" cy="595607"/>
            </a:xfrm>
            <a:prstGeom prst="rect">
              <a:avLst/>
            </a:prstGeom>
            <a:solidFill>
              <a:srgbClr val="83CBEB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4,2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文本框 123">
              <a:extLst>
                <a:ext uri="{FF2B5EF4-FFF2-40B4-BE49-F238E27FC236}">
                  <a16:creationId xmlns:a16="http://schemas.microsoft.com/office/drawing/2014/main" id="{F7B5871A-9EC3-C2B6-627F-9A8B075FC4BC}"/>
                </a:ext>
              </a:extLst>
            </p:cNvPr>
            <p:cNvSpPr txBox="1"/>
            <p:nvPr/>
          </p:nvSpPr>
          <p:spPr>
            <a:xfrm>
              <a:off x="5414894" y="3276600"/>
              <a:ext cx="553047" cy="595607"/>
            </a:xfrm>
            <a:prstGeom prst="rect">
              <a:avLst/>
            </a:prstGeom>
            <a:solidFill>
              <a:srgbClr val="F6C6AD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5,2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文本框 124">
              <a:extLst>
                <a:ext uri="{FF2B5EF4-FFF2-40B4-BE49-F238E27FC236}">
                  <a16:creationId xmlns:a16="http://schemas.microsoft.com/office/drawing/2014/main" id="{C0970CBD-B7F9-4BEB-EB85-A5CE827CBD1E}"/>
                </a:ext>
              </a:extLst>
            </p:cNvPr>
            <p:cNvSpPr txBox="1"/>
            <p:nvPr/>
          </p:nvSpPr>
          <p:spPr>
            <a:xfrm>
              <a:off x="6018212" y="3276600"/>
              <a:ext cx="553047" cy="595607"/>
            </a:xfrm>
            <a:prstGeom prst="rect">
              <a:avLst/>
            </a:prstGeom>
            <a:solidFill>
              <a:srgbClr val="F6C6AD"/>
            </a:solidFill>
          </p:spPr>
          <p:txBody>
            <a:bodyPr wrap="square" lIns="36000" tIns="36000" rIns="36000" bIns="36000" rtlCol="0" anchor="ctr">
              <a:noAutofit/>
            </a:bodyPr>
            <a:lstStyle/>
            <a:p>
              <a:pPr algn="ctr"/>
              <a:r>
                <a:rPr kumimoji="1"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20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6,2</a:t>
              </a:r>
              <a:endParaRPr kumimoji="1" lang="zh-CN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左大括号 2">
            <a:extLst>
              <a:ext uri="{FF2B5EF4-FFF2-40B4-BE49-F238E27FC236}">
                <a16:creationId xmlns:a16="http://schemas.microsoft.com/office/drawing/2014/main" id="{551898B9-097A-14D7-B3A6-B94E56983C1B}"/>
              </a:ext>
            </a:extLst>
          </p:cNvPr>
          <p:cNvSpPr/>
          <p:nvPr/>
        </p:nvSpPr>
        <p:spPr>
          <a:xfrm rot="5400000">
            <a:off x="5806519" y="4244051"/>
            <a:ext cx="177607" cy="1194000"/>
          </a:xfrm>
          <a:prstGeom prst="leftBrace">
            <a:avLst>
              <a:gd name="adj1" fmla="val 45128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文本框 19">
            <a:extLst>
              <a:ext uri="{FF2B5EF4-FFF2-40B4-BE49-F238E27FC236}">
                <a16:creationId xmlns:a16="http://schemas.microsoft.com/office/drawing/2014/main" id="{453D33A0-0623-859A-78A8-C71125ED0CF1}"/>
              </a:ext>
            </a:extLst>
          </p:cNvPr>
          <p:cNvSpPr txBox="1"/>
          <p:nvPr/>
        </p:nvSpPr>
        <p:spPr>
          <a:xfrm>
            <a:off x="5431076" y="4343400"/>
            <a:ext cx="8869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1"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zh-CN" altLang="en-US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左大括号 2">
            <a:extLst>
              <a:ext uri="{FF2B5EF4-FFF2-40B4-BE49-F238E27FC236}">
                <a16:creationId xmlns:a16="http://schemas.microsoft.com/office/drawing/2014/main" id="{AFE9F104-1A25-A919-E36A-D088AE6A8A5A}"/>
              </a:ext>
            </a:extLst>
          </p:cNvPr>
          <p:cNvSpPr/>
          <p:nvPr/>
        </p:nvSpPr>
        <p:spPr>
          <a:xfrm rot="5400000">
            <a:off x="7008808" y="4244051"/>
            <a:ext cx="177607" cy="1194000"/>
          </a:xfrm>
          <a:prstGeom prst="leftBrace">
            <a:avLst>
              <a:gd name="adj1" fmla="val 45128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文本框 19">
            <a:extLst>
              <a:ext uri="{FF2B5EF4-FFF2-40B4-BE49-F238E27FC236}">
                <a16:creationId xmlns:a16="http://schemas.microsoft.com/office/drawing/2014/main" id="{E1724210-0FF3-D8A6-B6DB-9FEFBBD523FB}"/>
              </a:ext>
            </a:extLst>
          </p:cNvPr>
          <p:cNvSpPr txBox="1"/>
          <p:nvPr/>
        </p:nvSpPr>
        <p:spPr>
          <a:xfrm>
            <a:off x="6633365" y="4343400"/>
            <a:ext cx="8869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1"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0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3BA48-0FC5-E2AF-6ECE-5C578DEDE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19F7C-1B80-CB99-26CB-0B46B2E2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Multi-block Repair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AD2F17-48B2-01B8-F976-07FBF0AEA9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LESS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benefits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multi-block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repairs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, and 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most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dirty="0"/>
                  <a:t> failed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blocks</a:t>
                </a:r>
              </a:p>
              <a:p>
                <a:pPr lvl="1"/>
                <a:r>
                  <a:rPr lang="en-US" altLang="zh-CN" dirty="0"/>
                  <a:t>All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failed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blocks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belong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single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extended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sub-stripe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AD2F17-48B2-01B8-F976-07FBF0AEA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0"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3F02E-7058-E56E-E274-6AD6E157C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表格 3">
            <a:extLst>
              <a:ext uri="{FF2B5EF4-FFF2-40B4-BE49-F238E27FC236}">
                <a16:creationId xmlns:a16="http://schemas.microsoft.com/office/drawing/2014/main" id="{0393CB42-B3A9-94BD-A6D3-97F0DADB9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284883"/>
              </p:ext>
            </p:extLst>
          </p:nvPr>
        </p:nvGraphicFramePr>
        <p:xfrm>
          <a:off x="2216218" y="3810000"/>
          <a:ext cx="7756388" cy="16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18886479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12986589"/>
                    </a:ext>
                  </a:extLst>
                </a:gridCol>
                <a:gridCol w="72000">
                  <a:extLst>
                    <a:ext uri="{9D8B030D-6E8A-4147-A177-3AD203B41FA5}">
                      <a16:colId xmlns:a16="http://schemas.microsoft.com/office/drawing/2014/main" val="31517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6728376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0892913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76876633"/>
                    </a:ext>
                  </a:extLst>
                </a:gridCol>
                <a:gridCol w="72000">
                  <a:extLst>
                    <a:ext uri="{9D8B030D-6E8A-4147-A177-3AD203B41FA5}">
                      <a16:colId xmlns:a16="http://schemas.microsoft.com/office/drawing/2014/main" val="219618499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4441008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46036734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5790411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6802433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052008314"/>
                    </a:ext>
                  </a:extLst>
                </a:gridCol>
                <a:gridCol w="52388">
                  <a:extLst>
                    <a:ext uri="{9D8B030D-6E8A-4147-A177-3AD203B41FA5}">
                      <a16:colId xmlns:a16="http://schemas.microsoft.com/office/drawing/2014/main" val="64147999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9423059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8589146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902506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193410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C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59703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C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33325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r>
                        <a:rPr lang="en-US" altLang="zh-CN" sz="2000" b="1" baseline="-25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r>
                        <a:rPr lang="en-US" altLang="zh-CN" sz="2000" b="1" baseline="-25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CN" altLang="en-US" sz="2000" b="1" baseline="-25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baseline="-25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r>
                        <a:rPr lang="en-US" altLang="zh-CN" sz="2000" b="1" baseline="-25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r>
                        <a:rPr lang="en-US" altLang="zh-CN" sz="2000" b="1" baseline="-2500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r>
                        <a:rPr lang="en-US" altLang="zh-CN" sz="2000" b="1" baseline="-250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r>
                        <a:rPr lang="en-US" altLang="zh-CN" sz="2000" b="1" baseline="-25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r>
                        <a:rPr lang="en-US" altLang="zh-CN" sz="2000" b="1" baseline="-2500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r>
                        <a:rPr lang="en-US" altLang="zh-CN" sz="2000" b="1" baseline="-2500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r>
                        <a:rPr lang="en-US" altLang="zh-CN" sz="2000" b="1" baseline="-2500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r>
                        <a:rPr lang="en-US" altLang="zh-CN" sz="2000" b="1" baseline="-250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r>
                        <a:rPr lang="en-US" altLang="zh-CN" sz="2000" b="1" baseline="-25000" dirty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r>
                        <a:rPr lang="en-US" altLang="zh-CN" sz="2000" b="1" baseline="-25000" dirty="0">
                          <a:solidFill>
                            <a:sysClr val="windowText" lastClr="000000"/>
                          </a:solidFill>
                        </a:rPr>
                        <a:t>12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r>
                        <a:rPr lang="en-US" altLang="zh-CN" sz="2000" b="1" baseline="-25000" dirty="0">
                          <a:solidFill>
                            <a:sysClr val="windowText" lastClr="000000"/>
                          </a:solidFill>
                        </a:rPr>
                        <a:t>13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r>
                        <a:rPr lang="en-US" altLang="zh-CN" sz="2000" b="1" baseline="-25000" dirty="0">
                          <a:solidFill>
                            <a:sysClr val="windowText" lastClr="000000"/>
                          </a:solidFill>
                        </a:rPr>
                        <a:t>14</a:t>
                      </a:r>
                      <a:endParaRPr lang="zh-CN" altLang="en-US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869522"/>
                  </a:ext>
                </a:extLst>
              </a:tr>
            </a:tbl>
          </a:graphicData>
        </a:graphic>
      </p:graphicFrame>
      <p:sp>
        <p:nvSpPr>
          <p:cNvPr id="6" name="TextBox 60">
            <a:extLst>
              <a:ext uri="{FF2B5EF4-FFF2-40B4-BE49-F238E27FC236}">
                <a16:creationId xmlns:a16="http://schemas.microsoft.com/office/drawing/2014/main" id="{9E73356A-8EB2-ED2A-23D5-14C93F829FBA}"/>
              </a:ext>
            </a:extLst>
          </p:cNvPr>
          <p:cNvSpPr txBox="1">
            <a:spLocks/>
          </p:cNvSpPr>
          <p:nvPr/>
        </p:nvSpPr>
        <p:spPr>
          <a:xfrm>
            <a:off x="3289332" y="3082344"/>
            <a:ext cx="625152" cy="525886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108000" rIns="0" bIns="108000" rtlCol="0" anchor="t" anchorCtr="1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Brace 58">
            <a:extLst>
              <a:ext uri="{FF2B5EF4-FFF2-40B4-BE49-F238E27FC236}">
                <a16:creationId xmlns:a16="http://schemas.microsoft.com/office/drawing/2014/main" id="{5443D17D-69DE-19FB-012D-298F2CC54936}"/>
              </a:ext>
            </a:extLst>
          </p:cNvPr>
          <p:cNvSpPr>
            <a:spLocks/>
          </p:cNvSpPr>
          <p:nvPr/>
        </p:nvSpPr>
        <p:spPr>
          <a:xfrm rot="16200000">
            <a:off x="3517343" y="2354241"/>
            <a:ext cx="169130" cy="2494602"/>
          </a:xfrm>
          <a:prstGeom prst="rightBrace">
            <a:avLst>
              <a:gd name="adj1" fmla="val 62832"/>
              <a:gd name="adj2" fmla="val 4938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Right Brace 58">
            <a:extLst>
              <a:ext uri="{FF2B5EF4-FFF2-40B4-BE49-F238E27FC236}">
                <a16:creationId xmlns:a16="http://schemas.microsoft.com/office/drawing/2014/main" id="{EDDBFCA3-6527-9F61-4213-0EE684534C1D}"/>
              </a:ext>
            </a:extLst>
          </p:cNvPr>
          <p:cNvSpPr>
            <a:spLocks/>
          </p:cNvSpPr>
          <p:nvPr/>
        </p:nvSpPr>
        <p:spPr>
          <a:xfrm rot="16200000">
            <a:off x="6363304" y="2354240"/>
            <a:ext cx="169130" cy="2494602"/>
          </a:xfrm>
          <a:prstGeom prst="rightBrace">
            <a:avLst>
              <a:gd name="adj1" fmla="val 62832"/>
              <a:gd name="adj2" fmla="val 4938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Right Brace 58">
            <a:extLst>
              <a:ext uri="{FF2B5EF4-FFF2-40B4-BE49-F238E27FC236}">
                <a16:creationId xmlns:a16="http://schemas.microsoft.com/office/drawing/2014/main" id="{1BB02BFC-FB23-6D11-39D6-811030E8E082}"/>
              </a:ext>
            </a:extLst>
          </p:cNvPr>
          <p:cNvSpPr>
            <a:spLocks/>
          </p:cNvSpPr>
          <p:nvPr/>
        </p:nvSpPr>
        <p:spPr>
          <a:xfrm rot="16200000">
            <a:off x="8814286" y="2583929"/>
            <a:ext cx="169130" cy="2012919"/>
          </a:xfrm>
          <a:prstGeom prst="rightBrace">
            <a:avLst>
              <a:gd name="adj1" fmla="val 62832"/>
              <a:gd name="adj2" fmla="val 4938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064E7524-F552-15E9-30F7-6AC8982E7575}"/>
              </a:ext>
            </a:extLst>
          </p:cNvPr>
          <p:cNvSpPr txBox="1">
            <a:spLocks/>
          </p:cNvSpPr>
          <p:nvPr/>
        </p:nvSpPr>
        <p:spPr>
          <a:xfrm>
            <a:off x="6135293" y="3082344"/>
            <a:ext cx="625152" cy="525886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108000" rIns="0" bIns="108000" rtlCol="0" anchor="t" anchorCtr="1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60">
            <a:extLst>
              <a:ext uri="{FF2B5EF4-FFF2-40B4-BE49-F238E27FC236}">
                <a16:creationId xmlns:a16="http://schemas.microsoft.com/office/drawing/2014/main" id="{A368595E-C9B4-FCE6-BB6B-9436DF94FAF2}"/>
              </a:ext>
            </a:extLst>
          </p:cNvPr>
          <p:cNvSpPr txBox="1">
            <a:spLocks/>
          </p:cNvSpPr>
          <p:nvPr/>
        </p:nvSpPr>
        <p:spPr>
          <a:xfrm>
            <a:off x="8586275" y="3048000"/>
            <a:ext cx="625152" cy="525886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108000" rIns="0" bIns="108000" rtlCol="0" anchor="t" anchorCtr="1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 形 11">
            <a:extLst>
              <a:ext uri="{FF2B5EF4-FFF2-40B4-BE49-F238E27FC236}">
                <a16:creationId xmlns:a16="http://schemas.microsoft.com/office/drawing/2014/main" id="{F6F6DD19-32A1-AA7F-CC67-00B43B2D5585}"/>
              </a:ext>
            </a:extLst>
          </p:cNvPr>
          <p:cNvSpPr/>
          <p:nvPr/>
        </p:nvSpPr>
        <p:spPr>
          <a:xfrm rot="5400000">
            <a:off x="6120720" y="992439"/>
            <a:ext cx="1110144" cy="6698177"/>
          </a:xfrm>
          <a:prstGeom prst="corner">
            <a:avLst>
              <a:gd name="adj1" fmla="val 152948"/>
              <a:gd name="adj2" fmla="val 51565"/>
            </a:avLst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EA868D-06C7-0D3A-C441-4036DD2459B0}"/>
              </a:ext>
            </a:extLst>
          </p:cNvPr>
          <p:cNvCxnSpPr>
            <a:cxnSpLocks/>
          </p:cNvCxnSpPr>
          <p:nvPr/>
        </p:nvCxnSpPr>
        <p:spPr>
          <a:xfrm rot="1380000">
            <a:off x="2142080" y="3999312"/>
            <a:ext cx="659424" cy="71410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B6F097-E2FA-15BC-589E-7410C08E7B20}"/>
              </a:ext>
            </a:extLst>
          </p:cNvPr>
          <p:cNvCxnSpPr>
            <a:cxnSpLocks/>
          </p:cNvCxnSpPr>
          <p:nvPr/>
        </p:nvCxnSpPr>
        <p:spPr>
          <a:xfrm rot="4500000">
            <a:off x="2078110" y="4057330"/>
            <a:ext cx="787364" cy="59807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F78FA9-C681-3758-36DA-DE5A2040599C}"/>
              </a:ext>
            </a:extLst>
          </p:cNvPr>
          <p:cNvCxnSpPr>
            <a:cxnSpLocks/>
          </p:cNvCxnSpPr>
          <p:nvPr/>
        </p:nvCxnSpPr>
        <p:spPr>
          <a:xfrm rot="1380000">
            <a:off x="2684556" y="4005683"/>
            <a:ext cx="659424" cy="71410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973EBC-6C69-EF09-CC9C-FB4AE241B46A}"/>
              </a:ext>
            </a:extLst>
          </p:cNvPr>
          <p:cNvCxnSpPr>
            <a:cxnSpLocks/>
          </p:cNvCxnSpPr>
          <p:nvPr/>
        </p:nvCxnSpPr>
        <p:spPr>
          <a:xfrm rot="4500000">
            <a:off x="2620586" y="4063701"/>
            <a:ext cx="787364" cy="59807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ED5C62D-3F54-3196-4F25-D8BFD6D2A0BD}"/>
              </a:ext>
            </a:extLst>
          </p:cNvPr>
          <p:cNvSpPr txBox="1"/>
          <p:nvPr/>
        </p:nvSpPr>
        <p:spPr>
          <a:xfrm>
            <a:off x="2028778" y="5307761"/>
            <a:ext cx="8489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repair</a:t>
            </a:r>
            <a:r>
              <a:rPr lang="zh-CN" altLang="en-US" sz="2400" dirty="0"/>
              <a:t> </a:t>
            </a:r>
            <a:r>
              <a:rPr lang="en-US" altLang="zh-CN" sz="2400" b="1" dirty="0"/>
              <a:t>B</a:t>
            </a:r>
            <a:r>
              <a:rPr lang="en-US" altLang="zh-CN" sz="2400" b="1" baseline="-25000" dirty="0"/>
              <a:t>1</a:t>
            </a:r>
            <a:r>
              <a:rPr lang="en-US" altLang="zh-CN" sz="2400" baseline="-25000" dirty="0"/>
              <a:t> </a:t>
            </a:r>
            <a:r>
              <a:rPr lang="en-US" altLang="zh-CN" sz="2400" dirty="0"/>
              <a:t>and </a:t>
            </a:r>
            <a:r>
              <a:rPr lang="en-US" altLang="zh-CN" sz="2400" b="1" dirty="0"/>
              <a:t>B</a:t>
            </a:r>
            <a:r>
              <a:rPr lang="en-US" altLang="zh-CN" sz="2400" b="1" baseline="-25000" dirty="0"/>
              <a:t>2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(14,10, 2)</a:t>
            </a:r>
            <a:r>
              <a:rPr lang="zh-CN" altLang="en-US" sz="2400" dirty="0"/>
              <a:t> </a:t>
            </a:r>
            <a:r>
              <a:rPr lang="en-US" altLang="zh-CN" sz="2400" dirty="0"/>
              <a:t>LESS</a:t>
            </a:r>
            <a:r>
              <a:rPr lang="zh-CN" altLang="en-US" sz="2400" dirty="0"/>
              <a:t> </a:t>
            </a:r>
            <a:r>
              <a:rPr lang="en-US" altLang="zh-CN" sz="2400" dirty="0"/>
              <a:t>retrieves</a:t>
            </a:r>
            <a:r>
              <a:rPr lang="zh-CN" altLang="en-US" sz="2400" dirty="0"/>
              <a:t> </a:t>
            </a:r>
            <a:r>
              <a:rPr lang="en-US" altLang="zh-CN" sz="2400" b="1" dirty="0">
                <a:solidFill>
                  <a:srgbClr val="00B050"/>
                </a:solidFill>
              </a:rPr>
              <a:t>15</a:t>
            </a:r>
            <a:r>
              <a:rPr lang="zh-CN" altLang="en-US" sz="2400" b="1" dirty="0"/>
              <a:t> </a:t>
            </a:r>
            <a:r>
              <a:rPr lang="en-US" altLang="zh-CN" sz="2400" dirty="0"/>
              <a:t>sub-blocks</a:t>
            </a:r>
          </a:p>
          <a:p>
            <a:endParaRPr lang="en-US" altLang="zh-CN" sz="2400" b="1" dirty="0"/>
          </a:p>
          <a:p>
            <a:r>
              <a:rPr lang="en-US" altLang="zh-CN" sz="2400" b="1" dirty="0">
                <a:sym typeface="Wingdings" panose="05000000000000000000" pitchFamily="2" charset="2"/>
              </a:rPr>
              <a:t></a:t>
            </a:r>
            <a:r>
              <a:rPr lang="en-US" altLang="zh-CN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400" b="1" dirty="0">
                <a:solidFill>
                  <a:srgbClr val="00B050"/>
                </a:solidFill>
              </a:rPr>
              <a:t>25%</a:t>
            </a:r>
            <a:r>
              <a:rPr lang="zh-CN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zh-CN" sz="2400" dirty="0"/>
              <a:t>less</a:t>
            </a:r>
            <a:r>
              <a:rPr lang="zh-CN" altLang="en-US" sz="2400" dirty="0"/>
              <a:t> </a:t>
            </a:r>
            <a:r>
              <a:rPr lang="en-US" altLang="zh-CN" sz="2400" dirty="0"/>
              <a:t>than</a:t>
            </a:r>
            <a:r>
              <a:rPr lang="zh-CN" altLang="en-US" sz="2400" dirty="0"/>
              <a:t> </a:t>
            </a:r>
            <a:r>
              <a:rPr lang="en-US" altLang="zh-CN" sz="2400" dirty="0"/>
              <a:t>(14,10)</a:t>
            </a:r>
            <a:r>
              <a:rPr lang="zh-CN" altLang="en-US" sz="2400" dirty="0"/>
              <a:t> </a:t>
            </a:r>
            <a:r>
              <a:rPr lang="en-US" altLang="zh-CN" sz="2400" dirty="0"/>
              <a:t>RS</a:t>
            </a:r>
            <a:r>
              <a:rPr lang="zh-CN" altLang="en-US" sz="2400" dirty="0"/>
              <a:t> </a:t>
            </a:r>
            <a:r>
              <a:rPr lang="en-US" altLang="zh-CN" sz="2400" dirty="0"/>
              <a:t>codes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6B5342-7D27-A969-3A7B-ADA6C5FCA6A8}"/>
              </a:ext>
            </a:extLst>
          </p:cNvPr>
          <p:cNvSpPr txBox="1"/>
          <p:nvPr/>
        </p:nvSpPr>
        <p:spPr>
          <a:xfrm>
            <a:off x="10130511" y="3884846"/>
            <a:ext cx="4784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X</a:t>
            </a:r>
            <a:r>
              <a:rPr lang="en-US" altLang="zh-CN" sz="2000" b="1" baseline="-25000" dirty="0"/>
              <a:t>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0190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ACD3-FAAC-0100-ED76-9F3166B0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</a:t>
            </a:r>
            <a:r>
              <a:rPr lang="en-US" altLang="zh-CN" dirty="0"/>
              <a:t>ing</a:t>
            </a:r>
            <a:r>
              <a:rPr lang="en-US" dirty="0"/>
              <a:t> RS Code Properties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BBA3E-F75B-DAF1-ED52-F334476A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828799"/>
            <a:ext cx="10969943" cy="4297365"/>
          </a:xfrm>
        </p:spPr>
        <p:txBody>
          <a:bodyPr/>
          <a:lstStyle/>
          <a:p>
            <a:r>
              <a:rPr lang="en-US" altLang="zh-CN" dirty="0"/>
              <a:t>MDS</a:t>
            </a:r>
          </a:p>
          <a:p>
            <a:pPr lvl="1"/>
            <a:r>
              <a:rPr lang="en-US" altLang="zh-CN" dirty="0"/>
              <a:t>LESS’s</a:t>
            </a:r>
            <a:r>
              <a:rPr lang="zh-CN" altLang="en-US" dirty="0"/>
              <a:t> </a:t>
            </a:r>
            <a:r>
              <a:rPr lang="en-US" altLang="zh-CN" dirty="0"/>
              <a:t>coding</a:t>
            </a:r>
            <a:r>
              <a:rPr lang="zh-CN" altLang="en-US" dirty="0"/>
              <a:t> </a:t>
            </a:r>
            <a:r>
              <a:rPr lang="en-US" altLang="zh-CN" dirty="0"/>
              <a:t>coefficients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carefully</a:t>
            </a:r>
            <a:r>
              <a:rPr lang="zh-CN" altLang="en-US" dirty="0"/>
              <a:t> </a:t>
            </a:r>
            <a:r>
              <a:rPr lang="en-US" altLang="zh-CN" dirty="0"/>
              <a:t>chosen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ensure</a:t>
            </a:r>
            <a:r>
              <a:rPr lang="zh-CN" altLang="en-US" dirty="0"/>
              <a:t> </a:t>
            </a:r>
            <a:r>
              <a:rPr lang="en-US" altLang="zh-CN" dirty="0"/>
              <a:t>MDS</a:t>
            </a:r>
            <a:r>
              <a:rPr lang="zh-CN" altLang="en-US" dirty="0"/>
              <a:t> </a:t>
            </a:r>
            <a:r>
              <a:rPr lang="en-US" altLang="zh-CN" dirty="0"/>
              <a:t>property</a:t>
            </a:r>
          </a:p>
          <a:p>
            <a:pPr lvl="1"/>
            <a:r>
              <a:rPr lang="en-US" altLang="zh-CN" dirty="0"/>
              <a:t>Check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detailed</a:t>
            </a:r>
            <a:r>
              <a:rPr lang="zh-CN" altLang="en-US" dirty="0"/>
              <a:t> </a:t>
            </a:r>
            <a:r>
              <a:rPr lang="en-US" altLang="zh-CN" dirty="0"/>
              <a:t>proofs</a:t>
            </a:r>
          </a:p>
          <a:p>
            <a:r>
              <a:rPr lang="en-US" dirty="0"/>
              <a:t>Systematic</a:t>
            </a:r>
          </a:p>
          <a:p>
            <a:pPr lvl="1"/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blocks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kept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direct</a:t>
            </a:r>
            <a:r>
              <a:rPr lang="zh-CN" altLang="en-US" dirty="0"/>
              <a:t> </a:t>
            </a:r>
            <a:r>
              <a:rPr lang="en-US" altLang="zh-CN" dirty="0"/>
              <a:t>access</a:t>
            </a:r>
            <a:endParaRPr lang="en-US" dirty="0"/>
          </a:p>
          <a:p>
            <a:r>
              <a:rPr lang="en-US" dirty="0"/>
              <a:t>Ge</a:t>
            </a:r>
            <a:r>
              <a:rPr lang="en-US" altLang="zh-CN" dirty="0"/>
              <a:t>neral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i="1" dirty="0"/>
              <a:t>n,</a:t>
            </a:r>
            <a:r>
              <a:rPr lang="zh-CN" altLang="en-US" i="1" dirty="0"/>
              <a:t> </a:t>
            </a:r>
            <a:r>
              <a:rPr lang="en-US" altLang="zh-CN" i="1" dirty="0"/>
              <a:t>k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Supports</a:t>
            </a:r>
            <a:r>
              <a:rPr lang="zh-CN" altLang="en-US" dirty="0"/>
              <a:t> </a:t>
            </a:r>
            <a:r>
              <a:rPr lang="en-US" altLang="zh-CN" dirty="0"/>
              <a:t>commonly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coding</a:t>
            </a:r>
            <a:r>
              <a:rPr lang="zh-CN" altLang="en-US" dirty="0"/>
              <a:t> </a:t>
            </a:r>
            <a:r>
              <a:rPr lang="en-US" altLang="zh-CN" dirty="0"/>
              <a:t>parameters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GF(2</a:t>
            </a:r>
            <a:r>
              <a:rPr lang="en-US" altLang="zh-CN" baseline="30000" dirty="0"/>
              <a:t>8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GF(2</a:t>
            </a:r>
            <a:r>
              <a:rPr lang="en-US" altLang="zh-CN" baseline="30000" dirty="0"/>
              <a:t>16</a:t>
            </a:r>
            <a:r>
              <a:rPr lang="en-US" altLang="zh-CN" dirty="0"/>
              <a:t>)</a:t>
            </a:r>
          </a:p>
          <a:p>
            <a:pPr lvl="1"/>
            <a:r>
              <a:rPr lang="en-US" dirty="0"/>
              <a:t>2 ≤ </a:t>
            </a:r>
            <a:r>
              <a:rPr lang="en-US" altLang="zh-CN" i="1" dirty="0"/>
              <a:t>α</a:t>
            </a:r>
            <a:r>
              <a:rPr lang="en-US" dirty="0"/>
              <a:t> ≤ </a:t>
            </a:r>
            <a:r>
              <a:rPr lang="en-US" i="1" dirty="0"/>
              <a:t>n - 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9540D-243C-30F9-D31E-9DD199BBE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3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B20B-B3BE-8EFB-1123-36D12C33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54980-7512-3343-30AC-1A748B91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523999"/>
            <a:ext cx="10969943" cy="4602165"/>
          </a:xfrm>
        </p:spPr>
        <p:txBody>
          <a:bodyPr/>
          <a:lstStyle/>
          <a:p>
            <a:r>
              <a:rPr lang="en-US" dirty="0"/>
              <a:t>Implementation</a:t>
            </a:r>
          </a:p>
          <a:p>
            <a:pPr lvl="1"/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implement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dirty="0"/>
              <a:t>on </a:t>
            </a:r>
            <a:r>
              <a:rPr lang="en-US" dirty="0" err="1"/>
              <a:t>OpenEC</a:t>
            </a:r>
            <a:r>
              <a:rPr lang="en-US" dirty="0"/>
              <a:t> </a:t>
            </a:r>
            <a:r>
              <a:rPr lang="en-US" baseline="-25000" dirty="0"/>
              <a:t>[Li, FAST’19] </a:t>
            </a:r>
            <a:r>
              <a:rPr lang="en-US" dirty="0"/>
              <a:t>running on Hadoop 3.3.4</a:t>
            </a:r>
          </a:p>
          <a:p>
            <a:pPr lvl="1"/>
            <a:endParaRPr lang="en-US" dirty="0"/>
          </a:p>
          <a:p>
            <a:r>
              <a:rPr lang="en-US" dirty="0"/>
              <a:t>Numerical analysis</a:t>
            </a:r>
          </a:p>
          <a:p>
            <a:pPr lvl="1"/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reduces</a:t>
            </a:r>
            <a:r>
              <a:rPr lang="zh-CN" altLang="en-US" dirty="0"/>
              <a:t> </a:t>
            </a:r>
            <a:r>
              <a:rPr lang="en-US" altLang="zh-CN" dirty="0"/>
              <a:t>repair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r>
              <a:rPr lang="zh-CN" altLang="en-US" dirty="0"/>
              <a:t> </a:t>
            </a:r>
            <a:r>
              <a:rPr lang="en-US" altLang="zh-CN" dirty="0"/>
              <a:t>seeks</a:t>
            </a:r>
          </a:p>
          <a:p>
            <a:pPr lvl="1"/>
            <a:endParaRPr lang="en-US" dirty="0"/>
          </a:p>
          <a:p>
            <a:r>
              <a:rPr lang="en-US" dirty="0"/>
              <a:t>Testbed experiment</a:t>
            </a:r>
          </a:p>
          <a:p>
            <a:pPr lvl="1"/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reduces</a:t>
            </a:r>
            <a:r>
              <a:rPr lang="zh-CN" altLang="en-US" dirty="0"/>
              <a:t> </a:t>
            </a:r>
            <a:r>
              <a:rPr lang="en-US" altLang="zh-CN" dirty="0"/>
              <a:t>single-block</a:t>
            </a:r>
            <a:r>
              <a:rPr lang="zh-CN" altLang="en-US" dirty="0"/>
              <a:t> </a:t>
            </a:r>
            <a:r>
              <a:rPr lang="en-US" altLang="zh-CN" dirty="0"/>
              <a:t>repair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full-node</a:t>
            </a:r>
            <a:r>
              <a:rPr lang="zh-CN" altLang="en-US" dirty="0"/>
              <a:t> </a:t>
            </a:r>
            <a:r>
              <a:rPr lang="en-US" altLang="zh-CN" dirty="0"/>
              <a:t>recovery</a:t>
            </a:r>
            <a:r>
              <a:rPr lang="zh-CN" altLang="en-US" dirty="0"/>
              <a:t> </a:t>
            </a:r>
            <a:r>
              <a:rPr lang="en-US" altLang="zh-CN" dirty="0"/>
              <a:t>times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984A7-297E-9606-7116-3CBBD084FF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52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55E7-9008-F9D4-B845-141153A5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Analysis: Single-Block Repair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12F2-B84B-A6EC-302C-52F1EC866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D6856C-B46A-407E-F149-DA3CEB289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24" y="1219200"/>
            <a:ext cx="5649888" cy="365759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040059-25F0-8550-0394-5644FE10577C}"/>
              </a:ext>
            </a:extLst>
          </p:cNvPr>
          <p:cNvSpPr txBox="1">
            <a:spLocks/>
          </p:cNvSpPr>
          <p:nvPr/>
        </p:nvSpPr>
        <p:spPr bwMode="auto">
          <a:xfrm>
            <a:off x="1293812" y="5181600"/>
            <a:ext cx="10287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8000"/>
              </a:lnSpc>
              <a:buNone/>
            </a:pPr>
            <a:r>
              <a:rPr lang="en-US" altLang="zh-CN" sz="2400" dirty="0">
                <a:effectLst/>
              </a:rPr>
              <a:t>For</a:t>
            </a:r>
            <a:r>
              <a:rPr lang="zh-CN" altLang="en-US" sz="2400" dirty="0">
                <a:effectLst/>
              </a:rPr>
              <a:t> </a:t>
            </a:r>
            <a:r>
              <a:rPr lang="en-US" altLang="zh-CN" sz="2400" dirty="0">
                <a:effectLst/>
              </a:rPr>
              <a:t>(14,10),</a:t>
            </a:r>
            <a:r>
              <a:rPr lang="zh-CN" altLang="en-US" sz="2400" dirty="0">
                <a:effectLst/>
              </a:rPr>
              <a:t> </a:t>
            </a:r>
            <a:r>
              <a:rPr lang="en-HK" sz="2400" dirty="0">
                <a:effectLst/>
              </a:rPr>
              <a:t>LESS</a:t>
            </a:r>
            <a:r>
              <a:rPr lang="zh-CN" altLang="en-US" sz="2400" dirty="0">
                <a:effectLst/>
              </a:rPr>
              <a:t> </a:t>
            </a:r>
            <a:r>
              <a:rPr lang="en-US" altLang="zh-CN" sz="2400" dirty="0">
                <a:effectLst/>
              </a:rPr>
              <a:t>(</a:t>
            </a:r>
            <a:r>
              <a:rPr lang="el-GR" sz="2400" dirty="0">
                <a:effectLst/>
              </a:rPr>
              <a:t>α =</a:t>
            </a:r>
            <a:r>
              <a:rPr lang="zh-CN" altLang="en-US" sz="2400" dirty="0">
                <a:effectLst/>
              </a:rPr>
              <a:t> </a:t>
            </a:r>
            <a:r>
              <a:rPr lang="el-GR" sz="2400" dirty="0">
                <a:effectLst/>
              </a:rPr>
              <a:t>4</a:t>
            </a:r>
            <a:r>
              <a:rPr lang="en-US" altLang="zh-CN" sz="2400" dirty="0">
                <a:effectLst/>
              </a:rPr>
              <a:t>)</a:t>
            </a:r>
            <a:r>
              <a:rPr lang="en-HK" sz="2400" dirty="0">
                <a:effectLst/>
              </a:rPr>
              <a:t> reduces average repair</a:t>
            </a:r>
            <a:r>
              <a:rPr lang="zh-CN" altLang="en-US" sz="2400" dirty="0"/>
              <a:t> </a:t>
            </a:r>
            <a:r>
              <a:rPr lang="en-HK" sz="2400" dirty="0">
                <a:effectLst/>
              </a:rPr>
              <a:t>I/O of RS, Hitchhiker, </a:t>
            </a:r>
            <a:r>
              <a:rPr lang="en-HK" sz="2400" dirty="0" err="1">
                <a:effectLst/>
              </a:rPr>
              <a:t>HashTag</a:t>
            </a:r>
            <a:r>
              <a:rPr lang="en-HK" sz="2400" dirty="0">
                <a:effectLst/>
              </a:rPr>
              <a:t> (</a:t>
            </a:r>
            <a:r>
              <a:rPr lang="el-GR" sz="2400" dirty="0">
                <a:effectLst/>
              </a:rPr>
              <a:t>α =</a:t>
            </a:r>
            <a:r>
              <a:rPr lang="zh-CN" altLang="en-US" sz="2400" dirty="0">
                <a:effectLst/>
              </a:rPr>
              <a:t> </a:t>
            </a:r>
            <a:r>
              <a:rPr lang="el-GR" sz="2400" dirty="0">
                <a:effectLst/>
              </a:rPr>
              <a:t>4), </a:t>
            </a:r>
            <a:r>
              <a:rPr lang="en-HK" sz="2400" dirty="0">
                <a:effectLst/>
              </a:rPr>
              <a:t>and ET (</a:t>
            </a:r>
            <a:r>
              <a:rPr lang="el-GR" sz="2400" dirty="0">
                <a:effectLst/>
              </a:rPr>
              <a:t>α = 4) </a:t>
            </a:r>
            <a:r>
              <a:rPr lang="en-HK" sz="2400" dirty="0">
                <a:effectLst/>
              </a:rPr>
              <a:t>by</a:t>
            </a:r>
            <a:r>
              <a:rPr lang="zh-CN" altLang="en-US" sz="2400" dirty="0"/>
              <a:t> </a:t>
            </a:r>
            <a:r>
              <a:rPr lang="en-HK" sz="2400" b="1" dirty="0">
                <a:effectLst/>
              </a:rPr>
              <a:t>53.6%, 38.1%, 23.1%,</a:t>
            </a:r>
            <a:r>
              <a:rPr lang="en-HK" sz="2400" dirty="0">
                <a:effectLst/>
              </a:rPr>
              <a:t> and </a:t>
            </a:r>
            <a:r>
              <a:rPr lang="en-HK" sz="2400" b="1" dirty="0">
                <a:effectLst/>
              </a:rPr>
              <a:t>20.7%</a:t>
            </a:r>
            <a:r>
              <a:rPr lang="en-HK" sz="2400" dirty="0">
                <a:effectLst/>
              </a:rPr>
              <a:t>, respectively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>
                <a:effectLst/>
              </a:rPr>
              <a:t>reduces</a:t>
            </a:r>
            <a:r>
              <a:rPr lang="zh-CN" altLang="en-US" sz="2400" dirty="0">
                <a:effectLst/>
              </a:rPr>
              <a:t> </a:t>
            </a:r>
            <a:r>
              <a:rPr lang="en-HK" sz="2400" dirty="0">
                <a:effectLst/>
              </a:rPr>
              <a:t>average number of I/O seeks of Clay by </a:t>
            </a:r>
            <a:r>
              <a:rPr lang="en-HK" sz="2400" b="1" dirty="0">
                <a:effectLst/>
              </a:rPr>
              <a:t>95.5%</a:t>
            </a:r>
            <a:endParaRPr lang="en-US" altLang="zh-CN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92A6DB-64DB-5A4B-8764-5C9F4984634A}"/>
              </a:ext>
            </a:extLst>
          </p:cNvPr>
          <p:cNvSpPr txBox="1"/>
          <p:nvPr/>
        </p:nvSpPr>
        <p:spPr>
          <a:xfrm>
            <a:off x="9066612" y="2859208"/>
            <a:ext cx="2046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(</a:t>
            </a:r>
            <a:r>
              <a:rPr lang="en-US" altLang="zh-CN" sz="2000" i="1" dirty="0"/>
              <a:t>n, k</a:t>
            </a:r>
            <a:r>
              <a:rPr lang="en-US" altLang="zh-CN" sz="2000" dirty="0"/>
              <a:t>)</a:t>
            </a:r>
            <a:r>
              <a:rPr lang="zh-CN" altLang="en-US" sz="2000" dirty="0"/>
              <a:t> </a:t>
            </a:r>
            <a:r>
              <a:rPr lang="en-US" altLang="zh-CN" sz="2000" dirty="0"/>
              <a:t>=</a:t>
            </a:r>
            <a:r>
              <a:rPr lang="zh-CN" altLang="en-US" sz="2000" dirty="0"/>
              <a:t> </a:t>
            </a:r>
            <a:r>
              <a:rPr lang="en-US" altLang="zh-CN" sz="2000" dirty="0"/>
              <a:t>(14,10)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726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9B4F-02D7-FE73-1642-075FE925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Testbed Experiments: Single-Block</a:t>
            </a:r>
            <a:r>
              <a:rPr lang="zh-CN" altLang="en-US" dirty="0"/>
              <a:t> </a:t>
            </a:r>
            <a:r>
              <a:rPr lang="en-US" altLang="zh-CN" dirty="0"/>
              <a:t>Repair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3DDAF-C61E-05AC-D240-DD62FBED7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B13D1-0260-0BBC-4512-4861E5702C2F}"/>
              </a:ext>
            </a:extLst>
          </p:cNvPr>
          <p:cNvSpPr txBox="1"/>
          <p:nvPr/>
        </p:nvSpPr>
        <p:spPr>
          <a:xfrm>
            <a:off x="8456612" y="2834483"/>
            <a:ext cx="2261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dirty="0">
                <a:latin typeface="Helvetica" pitchFamily="2" charset="0"/>
              </a:rPr>
              <a:t>(</a:t>
            </a:r>
            <a:r>
              <a:rPr lang="en-US" altLang="zh-CN" i="1" dirty="0">
                <a:latin typeface="Helvetica" pitchFamily="2" charset="0"/>
              </a:rPr>
              <a:t>n,</a:t>
            </a:r>
            <a:r>
              <a:rPr lang="zh-CN" altLang="en-US" i="1" dirty="0">
                <a:latin typeface="Helvetica" pitchFamily="2" charset="0"/>
              </a:rPr>
              <a:t> </a:t>
            </a:r>
            <a:r>
              <a:rPr lang="en-US" altLang="zh-CN" i="1" dirty="0">
                <a:latin typeface="Helvetica" pitchFamily="2" charset="0"/>
              </a:rPr>
              <a:t>k</a:t>
            </a:r>
            <a:r>
              <a:rPr lang="en-US" altLang="zh-CN" dirty="0">
                <a:latin typeface="Helvetica" pitchFamily="2" charset="0"/>
              </a:rPr>
              <a:t>)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=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(14,10)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D91E8-C460-D6FB-8007-6AA5EDC1582A}"/>
              </a:ext>
            </a:extLst>
          </p:cNvPr>
          <p:cNvSpPr txBox="1"/>
          <p:nvPr/>
        </p:nvSpPr>
        <p:spPr>
          <a:xfrm>
            <a:off x="1065212" y="5293881"/>
            <a:ext cx="10287000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lang="en-HK" sz="2400" dirty="0">
                <a:effectLst/>
                <a:latin typeface="+mn-lt"/>
              </a:rPr>
              <a:t>LESS</a:t>
            </a:r>
            <a:r>
              <a:rPr lang="zh-CN" altLang="en-US" sz="2400" dirty="0">
                <a:latin typeface="+mn-lt"/>
              </a:rPr>
              <a:t> </a:t>
            </a:r>
            <a:r>
              <a:rPr lang="en-HK" sz="2400" dirty="0">
                <a:effectLst/>
                <a:latin typeface="+mn-lt"/>
              </a:rPr>
              <a:t>(</a:t>
            </a:r>
            <a:r>
              <a:rPr lang="el-GR" sz="2400" dirty="0">
                <a:effectLst/>
                <a:latin typeface="+mn-lt"/>
              </a:rPr>
              <a:t>α = 4) </a:t>
            </a:r>
            <a:r>
              <a:rPr lang="en-HK" sz="2400" dirty="0">
                <a:effectLst/>
                <a:latin typeface="+mn-lt"/>
              </a:rPr>
              <a:t>reduces </a:t>
            </a:r>
            <a:r>
              <a:rPr lang="en-HK" sz="2400" b="1" dirty="0">
                <a:effectLst/>
                <a:latin typeface="+mn-lt"/>
              </a:rPr>
              <a:t>single-block repair times </a:t>
            </a:r>
            <a:r>
              <a:rPr lang="en-HK" sz="2400" dirty="0">
                <a:effectLst/>
                <a:latin typeface="+mn-lt"/>
              </a:rPr>
              <a:t>of RS, Hitchhiker,</a:t>
            </a:r>
            <a:r>
              <a:rPr lang="zh-CN" altLang="en-US" sz="2400" dirty="0">
                <a:latin typeface="+mn-lt"/>
              </a:rPr>
              <a:t> </a:t>
            </a:r>
            <a:r>
              <a:rPr lang="en-HK" sz="2400" dirty="0" err="1">
                <a:effectLst/>
                <a:latin typeface="+mn-lt"/>
              </a:rPr>
              <a:t>HashTag</a:t>
            </a:r>
            <a:r>
              <a:rPr lang="en-HK" sz="2400" dirty="0">
                <a:effectLst/>
                <a:latin typeface="+mn-lt"/>
              </a:rPr>
              <a:t> (</a:t>
            </a:r>
            <a:r>
              <a:rPr lang="el-GR" sz="2400" dirty="0">
                <a:effectLst/>
                <a:latin typeface="+mn-lt"/>
              </a:rPr>
              <a:t>α = 4), </a:t>
            </a:r>
            <a:r>
              <a:rPr lang="en-HK" sz="2400" dirty="0">
                <a:effectLst/>
                <a:latin typeface="+mn-lt"/>
              </a:rPr>
              <a:t>ET (</a:t>
            </a:r>
            <a:r>
              <a:rPr lang="el-GR" sz="2400" dirty="0">
                <a:effectLst/>
                <a:latin typeface="+mn-lt"/>
              </a:rPr>
              <a:t>α = 4), </a:t>
            </a:r>
            <a:r>
              <a:rPr lang="en-HK" sz="2400" dirty="0">
                <a:effectLst/>
                <a:latin typeface="+mn-lt"/>
              </a:rPr>
              <a:t>and Clay by </a:t>
            </a:r>
            <a:r>
              <a:rPr lang="en-HK" sz="2400" b="1" dirty="0">
                <a:effectLst/>
                <a:latin typeface="+mn-lt"/>
              </a:rPr>
              <a:t>50.8%,</a:t>
            </a:r>
            <a:r>
              <a:rPr lang="zh-CN" altLang="en-US" sz="2400" b="1" dirty="0">
                <a:latin typeface="+mn-lt"/>
              </a:rPr>
              <a:t> </a:t>
            </a:r>
            <a:r>
              <a:rPr lang="en-HK" sz="2400" b="1" dirty="0">
                <a:effectLst/>
                <a:latin typeface="+mn-lt"/>
              </a:rPr>
              <a:t>35.9%, 21.5%, 21.5%, </a:t>
            </a:r>
            <a:r>
              <a:rPr lang="en-HK" sz="2400" dirty="0">
                <a:effectLst/>
                <a:latin typeface="+mn-lt"/>
              </a:rPr>
              <a:t>and </a:t>
            </a:r>
            <a:r>
              <a:rPr lang="en-HK" sz="2400" b="1" dirty="0">
                <a:effectLst/>
                <a:latin typeface="+mn-lt"/>
              </a:rPr>
              <a:t>33.9%, </a:t>
            </a:r>
            <a:r>
              <a:rPr lang="en-HK" sz="2400" dirty="0">
                <a:effectLst/>
                <a:latin typeface="+mn-lt"/>
              </a:rPr>
              <a:t>respectively.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E7358-9F89-4421-9958-D4FF533D9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12" y="1143000"/>
            <a:ext cx="5943602" cy="4117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23A4E7-EE17-4649-9FC9-64274E09AEC1}"/>
              </a:ext>
            </a:extLst>
          </p:cNvPr>
          <p:cNvSpPr txBox="1"/>
          <p:nvPr/>
        </p:nvSpPr>
        <p:spPr>
          <a:xfrm>
            <a:off x="8925998" y="3464018"/>
            <a:ext cx="301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95% confidence intervals based on </a:t>
            </a:r>
          </a:p>
          <a:p>
            <a:r>
              <a:rPr lang="en-HK" sz="1400" i="1" dirty="0"/>
              <a:t>Student’s t-distribution over 10 runs</a:t>
            </a:r>
          </a:p>
        </p:txBody>
      </p:sp>
    </p:spTree>
    <p:extLst>
      <p:ext uri="{BB962C8B-B14F-4D97-AF65-F5344CB8AC3E}">
        <p14:creationId xmlns:p14="http://schemas.microsoft.com/office/powerpoint/2010/main" val="150270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FDB83-06F9-5F26-A714-9C45E5F9E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Hardware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D09A1-7DE2-FACA-693B-607249FB7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reproduced our results in Chameleon cloud in FAST’26 AE</a:t>
            </a:r>
          </a:p>
          <a:p>
            <a:pPr lvl="1"/>
            <a:r>
              <a:rPr lang="en-US" dirty="0"/>
              <a:t>LESS achieves consistent repair performance improvement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6BD21-206C-F5E5-7A0D-F63E976AC3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BAC146-4B2A-B743-2ECA-55E3C8525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75757"/>
              </p:ext>
            </p:extLst>
          </p:nvPr>
        </p:nvGraphicFramePr>
        <p:xfrm>
          <a:off x="303212" y="2895600"/>
          <a:ext cx="5715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966">
                  <a:extLst>
                    <a:ext uri="{9D8B030D-6E8A-4147-A177-3AD203B41FA5}">
                      <a16:colId xmlns:a16="http://schemas.microsoft.com/office/drawing/2014/main" val="3986293529"/>
                    </a:ext>
                  </a:extLst>
                </a:gridCol>
                <a:gridCol w="2041633">
                  <a:extLst>
                    <a:ext uri="{9D8B030D-6E8A-4147-A177-3AD203B41FA5}">
                      <a16:colId xmlns:a16="http://schemas.microsoft.com/office/drawing/2014/main" val="2921080434"/>
                    </a:ext>
                  </a:extLst>
                </a:gridCol>
                <a:gridCol w="2819401">
                  <a:extLst>
                    <a:ext uri="{9D8B030D-6E8A-4147-A177-3AD203B41FA5}">
                      <a16:colId xmlns:a16="http://schemas.microsoft.com/office/drawing/2014/main" val="1459067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30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>
                          <a:solidFill>
                            <a:sysClr val="windowText" lastClr="000000"/>
                          </a:solidFill>
                        </a:rPr>
                        <a:t>FAST’26 AE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>
                          <a:solidFill>
                            <a:sysClr val="windowText" lastClr="000000"/>
                          </a:solidFill>
                        </a:rPr>
                        <a:t>Our paper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5021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300" b="1" baseline="0" dirty="0">
                          <a:solidFill>
                            <a:sysClr val="windowText" lastClr="000000"/>
                          </a:solidFill>
                        </a:rPr>
                        <a:t>Machine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>
                          <a:solidFill>
                            <a:sysClr val="windowText" lastClr="000000"/>
                          </a:solidFill>
                        </a:rPr>
                        <a:t>Chameleon cloud cluster, bare-metal</a:t>
                      </a:r>
                    </a:p>
                    <a:p>
                      <a:pPr algn="ctr"/>
                      <a:endParaRPr lang="en-US" sz="130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0" dirty="0">
                          <a:solidFill>
                            <a:sysClr val="windowText" lastClr="000000"/>
                          </a:solidFill>
                        </a:rPr>
                        <a:t>Local cluster, bare-metal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02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/>
                      <a:r>
                        <a:rPr lang="en-HK" sz="1300" b="1" baseline="0" dirty="0">
                          <a:effectLst/>
                        </a:rPr>
                        <a:t>CPU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HK" sz="1300" baseline="0" dirty="0">
                          <a:effectLst/>
                        </a:rPr>
                        <a:t>Intel(R) Xeon(R) Gold 6240R CPU @ 2.40GHz </a:t>
                      </a:r>
                      <a:r>
                        <a:rPr lang="en-HK" sz="1300" baseline="0">
                          <a:effectLst/>
                        </a:rPr>
                        <a:t>24-core 48-threads</a:t>
                      </a:r>
                      <a:endParaRPr lang="en-HK" sz="1300" baseline="0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HK" sz="1300" baseline="0" dirty="0">
                          <a:effectLst/>
                        </a:rPr>
                        <a:t>Intel i5-7500 CPU @ 3.80 GHz 4-core 4-threads</a:t>
                      </a:r>
                    </a:p>
                  </a:txBody>
                  <a:tcPr marL="0" marR="0" marT="19050" marB="19050" anchor="ctr"/>
                </a:tc>
                <a:extLst>
                  <a:ext uri="{0D108BD9-81ED-4DB2-BD59-A6C34878D82A}">
                    <a16:rowId xmlns:a16="http://schemas.microsoft.com/office/drawing/2014/main" val="4060059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HK" sz="1300" b="1" baseline="0">
                          <a:effectLst/>
                        </a:rPr>
                        <a:t>Memory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HK" sz="1300" baseline="0">
                          <a:effectLst/>
                        </a:rPr>
                        <a:t>192 GiB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HK" sz="1300" baseline="0" dirty="0">
                          <a:effectLst/>
                        </a:rPr>
                        <a:t>16 GiB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495710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HK" sz="1300" b="1" baseline="0">
                          <a:effectLst/>
                        </a:rPr>
                        <a:t>Disk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HK" sz="1300" baseline="0" dirty="0">
                          <a:effectLst/>
                        </a:rPr>
                        <a:t>MTFDDAK480TDS 400 GiB SATA SSD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HK" sz="1300" baseline="0" dirty="0">
                          <a:effectLst/>
                        </a:rPr>
                        <a:t>TOSHIBA 7200 RPM 1 TB SATA HDD</a:t>
                      </a:r>
                    </a:p>
                  </a:txBody>
                  <a:tcPr marL="0" marR="0" marT="19050" marB="19050" anchor="ctr"/>
                </a:tc>
                <a:extLst>
                  <a:ext uri="{0D108BD9-81ED-4DB2-BD59-A6C34878D82A}">
                    <a16:rowId xmlns:a16="http://schemas.microsoft.com/office/drawing/2014/main" val="124450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HK" sz="1300" b="1" baseline="0" dirty="0">
                          <a:effectLst/>
                        </a:rPr>
                        <a:t>Network 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HK" sz="1300" baseline="0" dirty="0">
                          <a:effectLst/>
                        </a:rPr>
                        <a:t>10 Gbps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HK" sz="1300" baseline="0" dirty="0">
                          <a:effectLst/>
                        </a:rPr>
                        <a:t>10 Gbps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287117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109C41-D674-682C-1785-283F8B74D854}"/>
              </a:ext>
            </a:extLst>
          </p:cNvPr>
          <p:cNvSpPr txBox="1"/>
          <p:nvPr/>
        </p:nvSpPr>
        <p:spPr>
          <a:xfrm>
            <a:off x="6170612" y="2895600"/>
            <a:ext cx="5715000" cy="2880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lang="en-US" sz="2000" b="1" dirty="0"/>
              <a:t>Summary of results</a:t>
            </a:r>
          </a:p>
          <a:p>
            <a:pPr marL="285750" indent="-285750">
              <a:lnSpc>
                <a:spcPct val="108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dirty="0"/>
              <a:t>LESS shows similar repair times and consistently outperforms the baselines in different network bandwidths and packet sizes</a:t>
            </a:r>
          </a:p>
          <a:p>
            <a:pPr marL="285750" indent="-285750">
              <a:lnSpc>
                <a:spcPct val="108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dirty="0"/>
              <a:t>LESS and RS achieve 4.5 GiB/s and 7.9 GiB/s encoding throughput in Chameleon with improved CPUs, respectively (1.6 GiB/s and 2.8 GiB/s in our paper)</a:t>
            </a:r>
          </a:p>
        </p:txBody>
      </p:sp>
    </p:spTree>
    <p:extLst>
      <p:ext uri="{BB962C8B-B14F-4D97-AF65-F5344CB8AC3E}">
        <p14:creationId xmlns:p14="http://schemas.microsoft.com/office/powerpoint/2010/main" val="189256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AF93-D4BB-3EBC-C9E6-2963B5E0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</a:t>
            </a:r>
            <a:r>
              <a:rPr lang="zh-CN" altLang="en-US" dirty="0"/>
              <a:t> </a:t>
            </a:r>
            <a:r>
              <a:rPr lang="en-US" altLang="zh-CN" dirty="0"/>
              <a:t>Coding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6BD00-961D-A6EB-C0DD-89C74C76B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Erasure coding provides storage-efficient fault tolerance</a:t>
            </a:r>
          </a:p>
          <a:p>
            <a:pPr lvl="1"/>
            <a:r>
              <a:rPr lang="en-US" dirty="0"/>
              <a:t>Widely adopted in production: </a:t>
            </a:r>
            <a:r>
              <a:rPr lang="en-US" altLang="zh-CN" dirty="0"/>
              <a:t>Google, Facebook, Azure, CERN …</a:t>
            </a:r>
            <a:endParaRPr lang="en-US" dirty="0"/>
          </a:p>
          <a:p>
            <a:r>
              <a:rPr lang="en-US" altLang="zh-CN" b="1" i="1" dirty="0">
                <a:sym typeface="Wingdings" panose="05000000000000000000" pitchFamily="2" charset="2"/>
              </a:rPr>
              <a:t>(n, k)</a:t>
            </a:r>
            <a:r>
              <a:rPr lang="en-US" altLang="zh-CN" i="1" dirty="0">
                <a:sym typeface="Wingdings" panose="05000000000000000000" pitchFamily="2" charset="2"/>
              </a:rPr>
              <a:t> </a:t>
            </a:r>
            <a:r>
              <a:rPr lang="en-US" altLang="zh-CN" dirty="0">
                <a:sym typeface="Wingdings" panose="05000000000000000000" pitchFamily="2" charset="2"/>
              </a:rPr>
              <a:t>Reed-Solomon (RS) codes (where </a:t>
            </a:r>
            <a:r>
              <a:rPr lang="en-US" altLang="zh-CN" i="1" dirty="0">
                <a:sym typeface="Wingdings" panose="05000000000000000000" pitchFamily="2" charset="2"/>
              </a:rPr>
              <a:t>k &lt; n</a:t>
            </a:r>
            <a:r>
              <a:rPr lang="en-US" altLang="zh-CN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altLang="zh-CN" dirty="0"/>
              <a:t>Encode </a:t>
            </a:r>
            <a:r>
              <a:rPr lang="en-US" altLang="zh-CN" b="1" i="1" dirty="0"/>
              <a:t>k</a:t>
            </a:r>
            <a:r>
              <a:rPr lang="en-US" altLang="zh-CN" b="1" dirty="0"/>
              <a:t> </a:t>
            </a:r>
            <a:r>
              <a:rPr lang="en-US" altLang="zh-CN" dirty="0"/>
              <a:t>uncoded blocks to </a:t>
            </a:r>
            <a:r>
              <a:rPr lang="en-US" altLang="zh-CN" b="1" i="1" dirty="0"/>
              <a:t>n</a:t>
            </a:r>
            <a:r>
              <a:rPr lang="en-US" altLang="zh-CN" dirty="0"/>
              <a:t> coded blocks (a </a:t>
            </a:r>
            <a:r>
              <a:rPr lang="en-US" altLang="zh-CN" b="1" dirty="0"/>
              <a:t>stripe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Maximum distance separable (</a:t>
            </a:r>
            <a:r>
              <a:rPr lang="en-US" altLang="zh-CN" b="1" dirty="0"/>
              <a:t>MDS</a:t>
            </a:r>
            <a:r>
              <a:rPr lang="en-US" altLang="zh-CN" dirty="0"/>
              <a:t>) </a:t>
            </a:r>
            <a:br>
              <a:rPr lang="en-US" altLang="zh-CN" dirty="0"/>
            </a:br>
            <a:r>
              <a:rPr lang="en-US" altLang="zh-CN" dirty="0">
                <a:sym typeface="Wingdings" panose="05000000000000000000" pitchFamily="2" charset="2"/>
              </a:rPr>
              <a:t> any </a:t>
            </a:r>
            <a:r>
              <a:rPr lang="en-US" altLang="zh-CN" i="1" dirty="0">
                <a:sym typeface="Wingdings" panose="05000000000000000000" pitchFamily="2" charset="2"/>
              </a:rPr>
              <a:t>k</a:t>
            </a:r>
            <a:r>
              <a:rPr lang="en-US" altLang="zh-CN" dirty="0">
                <a:sym typeface="Wingdings" panose="05000000000000000000" pitchFamily="2" charset="2"/>
              </a:rPr>
              <a:t> out of </a:t>
            </a:r>
            <a:r>
              <a:rPr lang="en-US" altLang="zh-CN" i="1" dirty="0">
                <a:sym typeface="Wingdings" panose="05000000000000000000" pitchFamily="2" charset="2"/>
              </a:rPr>
              <a:t>n</a:t>
            </a:r>
            <a:r>
              <a:rPr lang="en-US" altLang="zh-CN" dirty="0">
                <a:sym typeface="Wingdings" panose="05000000000000000000" pitchFamily="2" charset="2"/>
              </a:rPr>
              <a:t> blocks can recover all data with m</a:t>
            </a:r>
            <a:r>
              <a:rPr lang="en-US" altLang="zh-CN" dirty="0"/>
              <a:t>inimum redundancy </a:t>
            </a:r>
            <a:r>
              <a:rPr lang="en-US" altLang="zh-CN" i="1" dirty="0"/>
              <a:t>n/k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altLang="zh-CN" dirty="0"/>
              <a:t> (14,10) RS codes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/>
              <a:t>redundancy 1.4x</a:t>
            </a:r>
          </a:p>
          <a:p>
            <a:pPr lvl="2">
              <a:spcBef>
                <a:spcPts val="600"/>
              </a:spcBef>
            </a:pPr>
            <a:r>
              <a:rPr lang="en-US" altLang="zh-CN" dirty="0"/>
              <a:t> 5-way replication </a:t>
            </a:r>
            <a:r>
              <a:rPr lang="en-US" altLang="zh-CN" dirty="0">
                <a:sym typeface="Wingdings" panose="05000000000000000000" pitchFamily="2" charset="2"/>
              </a:rPr>
              <a:t> redundancy 5x</a:t>
            </a:r>
            <a:endParaRPr lang="en-US" altLang="zh-CN" dirty="0"/>
          </a:p>
          <a:p>
            <a:pPr>
              <a:spcBef>
                <a:spcPts val="600"/>
              </a:spcBef>
            </a:pPr>
            <a:r>
              <a:rPr lang="en-US" altLang="zh-CN" dirty="0"/>
              <a:t>Drawback: High repair penalty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Single-block repair</a:t>
            </a:r>
            <a:r>
              <a:rPr lang="zh-CN" altLang="en-US" dirty="0"/>
              <a:t> </a:t>
            </a:r>
            <a:r>
              <a:rPr lang="en-US" altLang="zh-CN" dirty="0"/>
              <a:t>accesses and transfers multiple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6FB49-B798-CEBA-B3B3-71AE14CFCF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015219-4CD5-4647-AB46-67E303877451}"/>
              </a:ext>
            </a:extLst>
          </p:cNvPr>
          <p:cNvGrpSpPr/>
          <p:nvPr/>
        </p:nvGrpSpPr>
        <p:grpSpPr>
          <a:xfrm>
            <a:off x="6704012" y="4343400"/>
            <a:ext cx="3983751" cy="685800"/>
            <a:chOff x="6704012" y="4419600"/>
            <a:chExt cx="3983751" cy="685800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440B7744-74E5-D559-6E3A-2C3B998D807F}"/>
                </a:ext>
              </a:extLst>
            </p:cNvPr>
            <p:cNvSpPr/>
            <p:nvPr/>
          </p:nvSpPr>
          <p:spPr bwMode="auto">
            <a:xfrm>
              <a:off x="6704012" y="4419600"/>
              <a:ext cx="304800" cy="685800"/>
            </a:xfrm>
            <a:prstGeom prst="righ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H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DED234-5DFE-1544-05EB-FBA74C26F8F6}"/>
                </a:ext>
              </a:extLst>
            </p:cNvPr>
            <p:cNvSpPr txBox="1"/>
            <p:nvPr/>
          </p:nvSpPr>
          <p:spPr>
            <a:xfrm>
              <a:off x="7022464" y="4562445"/>
              <a:ext cx="36652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Tolerate any four block failures</a:t>
              </a:r>
              <a:endParaRPr lang="en-HK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661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6752-82FE-45FC-8626-319350B2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28712-17B8-4BB4-93C5-C5D3D1B5C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752599"/>
            <a:ext cx="10969943" cy="4373565"/>
          </a:xfrm>
        </p:spPr>
        <p:txBody>
          <a:bodyPr/>
          <a:lstStyle/>
          <a:p>
            <a:r>
              <a:rPr lang="en-US" altLang="zh-CN" b="1" dirty="0"/>
              <a:t>LESS</a:t>
            </a:r>
            <a:r>
              <a:rPr lang="en-US" altLang="zh-CN" dirty="0"/>
              <a:t>: a family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repair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r>
              <a:rPr lang="zh-CN" altLang="en-US" dirty="0"/>
              <a:t> </a:t>
            </a:r>
            <a:r>
              <a:rPr lang="en-US" altLang="zh-CN" dirty="0"/>
              <a:t>efficient</a:t>
            </a:r>
            <a:r>
              <a:rPr lang="zh-CN" altLang="en-US" dirty="0"/>
              <a:t> </a:t>
            </a:r>
            <a:r>
              <a:rPr lang="en-US" altLang="zh-CN" dirty="0"/>
              <a:t>erasure</a:t>
            </a:r>
            <a:r>
              <a:rPr lang="zh-CN" altLang="en-US" dirty="0"/>
              <a:t> </a:t>
            </a:r>
            <a:r>
              <a:rPr lang="en-US" altLang="zh-CN" dirty="0"/>
              <a:t>codes</a:t>
            </a:r>
          </a:p>
          <a:p>
            <a:pPr lvl="1"/>
            <a:r>
              <a:rPr lang="en-US" altLang="zh-CN" dirty="0"/>
              <a:t>Builds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RS</a:t>
            </a:r>
            <a:r>
              <a:rPr lang="zh-CN" altLang="en-US" dirty="0"/>
              <a:t> </a:t>
            </a:r>
            <a:r>
              <a:rPr lang="en-US" altLang="zh-CN"/>
              <a:t>codes</a:t>
            </a:r>
            <a:r>
              <a:rPr lang="zh-CN" altLang="en-US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u="sng" dirty="0"/>
              <a:t>l</a:t>
            </a:r>
            <a:r>
              <a:rPr lang="en-US" altLang="zh-CN" kern="0" dirty="0"/>
              <a:t>ayering </a:t>
            </a:r>
            <a:r>
              <a:rPr lang="en-US" altLang="zh-CN" u="sng" kern="0" dirty="0"/>
              <a:t>e</a:t>
            </a:r>
            <a:r>
              <a:rPr lang="en-US" altLang="zh-CN" kern="0" dirty="0"/>
              <a:t>xtended </a:t>
            </a:r>
            <a:r>
              <a:rPr lang="en-US" altLang="zh-CN" u="sng" kern="0" dirty="0"/>
              <a:t>s</a:t>
            </a:r>
            <a:r>
              <a:rPr lang="en-US" altLang="zh-CN" kern="0" dirty="0"/>
              <a:t>ub-</a:t>
            </a:r>
            <a:r>
              <a:rPr lang="en-US" altLang="zh-CN" u="sng" kern="0" dirty="0"/>
              <a:t>s</a:t>
            </a:r>
            <a:r>
              <a:rPr lang="en-US" altLang="zh-CN" kern="0" dirty="0"/>
              <a:t>tripes</a:t>
            </a:r>
            <a:endParaRPr lang="en-US" altLang="zh-CN" dirty="0"/>
          </a:p>
          <a:p>
            <a:pPr lvl="1"/>
            <a:r>
              <a:rPr lang="en-US" altLang="zh-CN" dirty="0"/>
              <a:t>Reduced</a:t>
            </a:r>
            <a:r>
              <a:rPr lang="zh-CN" altLang="en-US" dirty="0"/>
              <a:t> </a:t>
            </a:r>
            <a:r>
              <a:rPr lang="en-US" altLang="zh-CN" dirty="0"/>
              <a:t>repair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r>
              <a:rPr lang="zh-CN" altLang="en-US" dirty="0"/>
              <a:t> </a:t>
            </a:r>
            <a:r>
              <a:rPr lang="en-US" altLang="zh-CN" dirty="0"/>
              <a:t>seeks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single-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multi-block</a:t>
            </a:r>
            <a:r>
              <a:rPr lang="zh-CN" altLang="en-US" dirty="0"/>
              <a:t> </a:t>
            </a:r>
            <a:r>
              <a:rPr lang="en-US" altLang="zh-CN" dirty="0"/>
              <a:t>repairs</a:t>
            </a:r>
          </a:p>
          <a:p>
            <a:pPr lvl="1"/>
            <a:r>
              <a:rPr lang="en-US" altLang="zh-CN" dirty="0"/>
              <a:t>Implementation</a:t>
            </a:r>
            <a:r>
              <a:rPr lang="zh-CN" altLang="en-US" dirty="0"/>
              <a:t> </a:t>
            </a:r>
            <a:r>
              <a:rPr lang="en-US" altLang="zh-CN" dirty="0"/>
              <a:t>atop</a:t>
            </a:r>
            <a:r>
              <a:rPr lang="zh-CN" altLang="en-US" dirty="0"/>
              <a:t> </a:t>
            </a:r>
            <a:r>
              <a:rPr lang="en-US" altLang="zh-CN" dirty="0"/>
              <a:t>Hadoop</a:t>
            </a:r>
            <a:r>
              <a:rPr lang="zh-CN" altLang="en-US" dirty="0"/>
              <a:t> </a:t>
            </a:r>
            <a:r>
              <a:rPr lang="en-US" altLang="zh-CN" dirty="0"/>
              <a:t>HDFS</a:t>
            </a:r>
          </a:p>
          <a:p>
            <a:r>
              <a:rPr lang="en-US" altLang="zh-CN" dirty="0"/>
              <a:t>Source code:</a:t>
            </a:r>
            <a:r>
              <a:rPr lang="en-US" altLang="zh-CN" b="1" dirty="0"/>
              <a:t> </a:t>
            </a:r>
            <a:r>
              <a:rPr lang="en-US" altLang="zh-CN" b="1" dirty="0">
                <a:hlinkClick r:id="rId2"/>
              </a:rPr>
              <a:t>https://github.com/adslabcuhk/less</a:t>
            </a:r>
            <a:endParaRPr lang="en-US" altLang="zh-CN" b="1" i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032E9-8326-4505-956E-F005956F40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D6060-E4D5-C171-201C-F4C75FC5B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812" y="3710514"/>
            <a:ext cx="1625600" cy="162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26B3E6-D8FF-177F-5C89-00C2D32CC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012" y="4780802"/>
            <a:ext cx="4414803" cy="133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0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1015-5587-4827-BB37-3882E5D9C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743200"/>
            <a:ext cx="10969943" cy="1143000"/>
          </a:xfrm>
        </p:spPr>
        <p:txBody>
          <a:bodyPr/>
          <a:lstStyle/>
          <a:p>
            <a:r>
              <a:rPr lang="en-US" dirty="0"/>
              <a:t>Backup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9AB0A-EA17-4412-AAAC-CF7328CFA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13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94A81-E91E-B641-E990-4C80E440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5C9B5-00DC-E776-9751-E76E5D422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609599"/>
          </a:xfrm>
        </p:spPr>
        <p:txBody>
          <a:bodyPr/>
          <a:lstStyle/>
          <a:p>
            <a:r>
              <a:rPr lang="en-US" altLang="zh-CN" dirty="0"/>
              <a:t>Multi-block</a:t>
            </a:r>
            <a:r>
              <a:rPr lang="zh-CN" altLang="en-US" dirty="0"/>
              <a:t> </a:t>
            </a:r>
            <a:r>
              <a:rPr lang="en-US" altLang="zh-CN" dirty="0"/>
              <a:t>repairs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2964C-6881-61EC-B91A-7B328ABEA1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3DB06-A580-073D-B870-5756FA05E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3" y="1981200"/>
            <a:ext cx="7467600" cy="29652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B64B3A-779E-8D39-30A2-887F47ED22E8}"/>
              </a:ext>
            </a:extLst>
          </p:cNvPr>
          <p:cNvSpPr txBox="1">
            <a:spLocks/>
          </p:cNvSpPr>
          <p:nvPr/>
        </p:nvSpPr>
        <p:spPr bwMode="auto">
          <a:xfrm>
            <a:off x="761126" y="5105400"/>
            <a:ext cx="1066657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200" dirty="0">
                <a:effectLst/>
              </a:rPr>
              <a:t>For</a:t>
            </a:r>
            <a:r>
              <a:rPr lang="zh-CN" altLang="en-US" sz="2200" dirty="0">
                <a:effectLst/>
              </a:rPr>
              <a:t> </a:t>
            </a:r>
            <a:r>
              <a:rPr lang="en-US" altLang="zh-CN" sz="2200" dirty="0">
                <a:effectLst/>
              </a:rPr>
              <a:t>(14,10),</a:t>
            </a:r>
            <a:r>
              <a:rPr lang="zh-CN" altLang="en-US" sz="2200" dirty="0">
                <a:effectLst/>
              </a:rPr>
              <a:t> </a:t>
            </a:r>
            <a:r>
              <a:rPr lang="en-HK" sz="2200" dirty="0">
                <a:effectLst/>
              </a:rPr>
              <a:t>LESS (</a:t>
            </a:r>
            <a:r>
              <a:rPr lang="el-GR" sz="2200" dirty="0">
                <a:effectLst/>
              </a:rPr>
              <a:t>α = 2) </a:t>
            </a:r>
            <a:r>
              <a:rPr lang="en-HK" sz="2200" dirty="0">
                <a:effectLst/>
              </a:rPr>
              <a:t>reduces</a:t>
            </a:r>
            <a:r>
              <a:rPr lang="zh-CN" altLang="en-US" sz="2200" dirty="0"/>
              <a:t> </a:t>
            </a:r>
            <a:r>
              <a:rPr lang="en-HK" sz="2200" dirty="0">
                <a:effectLst/>
              </a:rPr>
              <a:t>the average repair I/O of RS by </a:t>
            </a:r>
            <a:r>
              <a:rPr lang="en-HK" sz="2200" b="1" dirty="0">
                <a:effectLst/>
              </a:rPr>
              <a:t>7.4%</a:t>
            </a:r>
            <a:r>
              <a:rPr lang="en-US" altLang="zh-CN" sz="2200" dirty="0">
                <a:effectLst/>
              </a:rPr>
              <a:t>,</a:t>
            </a:r>
            <a:r>
              <a:rPr lang="en-HK" sz="2200" dirty="0">
                <a:effectLst/>
              </a:rPr>
              <a:t> and improves repair</a:t>
            </a:r>
            <a:r>
              <a:rPr lang="en-US" altLang="zh-CN" sz="2200" dirty="0">
                <a:effectLst/>
              </a:rPr>
              <a:t>s</a:t>
            </a:r>
            <a:r>
              <a:rPr lang="zh-CN" altLang="en-US" sz="2200" dirty="0"/>
              <a:t> </a:t>
            </a:r>
            <a:r>
              <a:rPr lang="en-HK" sz="2200" dirty="0">
                <a:effectLst/>
              </a:rPr>
              <a:t>for </a:t>
            </a:r>
            <a:r>
              <a:rPr lang="en-HK" sz="2200" b="1" dirty="0">
                <a:effectLst/>
              </a:rPr>
              <a:t>28.6%</a:t>
            </a:r>
            <a:r>
              <a:rPr lang="en-HK" sz="2200" dirty="0">
                <a:effectLst/>
              </a:rPr>
              <a:t> of cases</a:t>
            </a:r>
            <a:endParaRPr lang="en-HK" sz="2200" dirty="0"/>
          </a:p>
          <a:p>
            <a:r>
              <a:rPr lang="en-HK" sz="2200" dirty="0">
                <a:effectLst/>
              </a:rPr>
              <a:t>For (124,120), LESS</a:t>
            </a:r>
            <a:r>
              <a:rPr lang="zh-CN" altLang="en-US" sz="2200" dirty="0">
                <a:effectLst/>
              </a:rPr>
              <a:t> </a:t>
            </a:r>
            <a:r>
              <a:rPr lang="en-HK" sz="2200" dirty="0">
                <a:effectLst/>
              </a:rPr>
              <a:t>(</a:t>
            </a:r>
            <a:r>
              <a:rPr lang="el-GR" sz="2200" dirty="0">
                <a:effectLst/>
              </a:rPr>
              <a:t>α = 2) </a:t>
            </a:r>
            <a:r>
              <a:rPr lang="en-HK" sz="2200" dirty="0">
                <a:effectLst/>
              </a:rPr>
              <a:t>reduces the average repair I/O of RS by </a:t>
            </a:r>
            <a:r>
              <a:rPr lang="en-HK" sz="2200" b="1" dirty="0">
                <a:effectLst/>
              </a:rPr>
              <a:t>10.8%</a:t>
            </a:r>
            <a:r>
              <a:rPr lang="en-US" altLang="zh-CN" sz="2200" dirty="0">
                <a:effectLst/>
              </a:rPr>
              <a:t>,</a:t>
            </a:r>
            <a:r>
              <a:rPr lang="en-HK" sz="2200" dirty="0">
                <a:effectLst/>
              </a:rPr>
              <a:t> and</a:t>
            </a:r>
            <a:r>
              <a:rPr lang="zh-CN" altLang="en-US" sz="2200" dirty="0">
                <a:effectLst/>
              </a:rPr>
              <a:t> </a:t>
            </a:r>
            <a:r>
              <a:rPr lang="en-HK" sz="2200" dirty="0">
                <a:effectLst/>
              </a:rPr>
              <a:t>improves repairs for </a:t>
            </a:r>
            <a:r>
              <a:rPr lang="en-HK" sz="2200" b="1" dirty="0">
                <a:effectLst/>
              </a:rPr>
              <a:t>32.8%</a:t>
            </a:r>
            <a:r>
              <a:rPr lang="en-HK" sz="2200" dirty="0">
                <a:effectLst/>
              </a:rPr>
              <a:t> of cases</a:t>
            </a:r>
          </a:p>
        </p:txBody>
      </p:sp>
    </p:spTree>
    <p:extLst>
      <p:ext uri="{BB962C8B-B14F-4D97-AF65-F5344CB8AC3E}">
        <p14:creationId xmlns:p14="http://schemas.microsoft.com/office/powerpoint/2010/main" val="4291200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BFA3F-686A-2F37-2B08-F32C8FC0D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6E7FD-3B09-4E30-306D-08990B6F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Testbed Experiments: Full-node</a:t>
            </a:r>
            <a:r>
              <a:rPr lang="zh-CN" altLang="en-US" dirty="0"/>
              <a:t> </a:t>
            </a:r>
            <a:r>
              <a:rPr lang="en-US" altLang="zh-CN" dirty="0"/>
              <a:t>Recovery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9E68B-F040-9E07-9DB4-9A05F1791C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04A53C-44EE-1628-DF7C-518C183BAF4A}"/>
              </a:ext>
            </a:extLst>
          </p:cNvPr>
          <p:cNvSpPr txBox="1"/>
          <p:nvPr/>
        </p:nvSpPr>
        <p:spPr>
          <a:xfrm>
            <a:off x="1206941" y="5350852"/>
            <a:ext cx="10343025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lang="en-HK" sz="2400" dirty="0">
                <a:effectLst/>
                <a:latin typeface="+mn-lt"/>
              </a:rPr>
              <a:t>LESS</a:t>
            </a:r>
            <a:r>
              <a:rPr lang="zh-CN" altLang="en-US" sz="2400" dirty="0">
                <a:latin typeface="+mn-lt"/>
              </a:rPr>
              <a:t> </a:t>
            </a:r>
            <a:r>
              <a:rPr lang="en-HK" sz="2400" dirty="0">
                <a:effectLst/>
                <a:latin typeface="+mn-lt"/>
              </a:rPr>
              <a:t>(</a:t>
            </a:r>
            <a:r>
              <a:rPr lang="el-GR" sz="2400" dirty="0">
                <a:effectLst/>
                <a:latin typeface="+mn-lt"/>
              </a:rPr>
              <a:t>α = 4) </a:t>
            </a:r>
            <a:r>
              <a:rPr lang="en-HK" sz="2400" dirty="0">
                <a:effectLst/>
                <a:latin typeface="+mn-lt"/>
              </a:rPr>
              <a:t>reduces the </a:t>
            </a:r>
            <a:r>
              <a:rPr lang="en-US" altLang="zh-CN" sz="2400" b="1" dirty="0">
                <a:effectLst/>
                <a:latin typeface="+mn-lt"/>
              </a:rPr>
              <a:t>full-node</a:t>
            </a:r>
            <a:r>
              <a:rPr lang="zh-CN" altLang="en-US" sz="2400" b="1" dirty="0">
                <a:effectLst/>
                <a:latin typeface="+mn-lt"/>
              </a:rPr>
              <a:t> </a:t>
            </a:r>
            <a:r>
              <a:rPr lang="en-US" altLang="zh-CN" sz="2400" b="1" dirty="0">
                <a:effectLst/>
                <a:latin typeface="+mn-lt"/>
              </a:rPr>
              <a:t>recovery</a:t>
            </a:r>
            <a:r>
              <a:rPr lang="zh-CN" altLang="en-US" sz="2400" b="1" dirty="0">
                <a:effectLst/>
                <a:latin typeface="+mn-lt"/>
              </a:rPr>
              <a:t> </a:t>
            </a:r>
            <a:r>
              <a:rPr lang="en-HK" sz="2400" b="1" dirty="0">
                <a:effectLst/>
                <a:latin typeface="+mn-lt"/>
              </a:rPr>
              <a:t>times </a:t>
            </a:r>
            <a:r>
              <a:rPr lang="en-HK" sz="2400" dirty="0">
                <a:effectLst/>
                <a:latin typeface="+mn-lt"/>
              </a:rPr>
              <a:t>of RS, Hitchhiker,</a:t>
            </a:r>
            <a:r>
              <a:rPr lang="zh-CN" altLang="en-US" sz="2400" dirty="0">
                <a:latin typeface="+mn-lt"/>
              </a:rPr>
              <a:t> </a:t>
            </a:r>
            <a:r>
              <a:rPr lang="en-HK" sz="2400" dirty="0" err="1">
                <a:effectLst/>
                <a:latin typeface="+mn-lt"/>
              </a:rPr>
              <a:t>HashTag</a:t>
            </a:r>
            <a:r>
              <a:rPr lang="en-HK" sz="2400" dirty="0">
                <a:effectLst/>
                <a:latin typeface="+mn-lt"/>
              </a:rPr>
              <a:t> (</a:t>
            </a:r>
            <a:r>
              <a:rPr lang="el-GR" sz="2400" dirty="0">
                <a:effectLst/>
                <a:latin typeface="+mn-lt"/>
              </a:rPr>
              <a:t>α = 4), </a:t>
            </a:r>
            <a:r>
              <a:rPr lang="en-HK" sz="2400" dirty="0">
                <a:effectLst/>
                <a:latin typeface="+mn-lt"/>
              </a:rPr>
              <a:t>ET (</a:t>
            </a:r>
            <a:r>
              <a:rPr lang="el-GR" sz="2400" dirty="0">
                <a:effectLst/>
                <a:latin typeface="+mn-lt"/>
              </a:rPr>
              <a:t>α = 4), </a:t>
            </a:r>
            <a:r>
              <a:rPr lang="en-HK" sz="2400" dirty="0">
                <a:effectLst/>
                <a:latin typeface="+mn-lt"/>
              </a:rPr>
              <a:t>and Clay by </a:t>
            </a:r>
            <a:r>
              <a:rPr lang="en-HK" sz="2400" b="1" dirty="0">
                <a:effectLst/>
                <a:latin typeface="+mn-lt"/>
              </a:rPr>
              <a:t>48.3%, 34.3%,</a:t>
            </a:r>
            <a:r>
              <a:rPr lang="zh-CN" altLang="en-US" sz="2400" b="1" dirty="0">
                <a:effectLst/>
                <a:latin typeface="+mn-lt"/>
              </a:rPr>
              <a:t> </a:t>
            </a:r>
            <a:r>
              <a:rPr lang="en-HK" sz="2400" b="1" dirty="0">
                <a:effectLst/>
                <a:latin typeface="+mn-lt"/>
              </a:rPr>
              <a:t>17.8%, 19.4%, </a:t>
            </a:r>
            <a:r>
              <a:rPr lang="en-HK" sz="2400" dirty="0">
                <a:effectLst/>
                <a:latin typeface="+mn-lt"/>
              </a:rPr>
              <a:t>and </a:t>
            </a:r>
            <a:r>
              <a:rPr lang="en-HK" sz="2400" b="1" dirty="0">
                <a:effectLst/>
                <a:latin typeface="+mn-lt"/>
              </a:rPr>
              <a:t>36.6%</a:t>
            </a:r>
            <a:r>
              <a:rPr lang="en-US" altLang="zh-CN" sz="2400" dirty="0">
                <a:latin typeface="+mn-lt"/>
              </a:rPr>
              <a:t>,</a:t>
            </a:r>
            <a:r>
              <a:rPr lang="zh-CN" altLang="en-US" sz="2400" dirty="0">
                <a:latin typeface="+mn-lt"/>
              </a:rPr>
              <a:t> </a:t>
            </a:r>
            <a:r>
              <a:rPr lang="en-HK" sz="2400" dirty="0">
                <a:effectLst/>
                <a:latin typeface="+mn-lt"/>
              </a:rPr>
              <a:t>respectively.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8E5FB-0DB8-0D36-3E39-352E74FC603D}"/>
              </a:ext>
            </a:extLst>
          </p:cNvPr>
          <p:cNvSpPr txBox="1"/>
          <p:nvPr/>
        </p:nvSpPr>
        <p:spPr>
          <a:xfrm>
            <a:off x="8456612" y="2834483"/>
            <a:ext cx="2261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dirty="0">
                <a:latin typeface="Helvetica" pitchFamily="2" charset="0"/>
              </a:rPr>
              <a:t>(</a:t>
            </a:r>
            <a:r>
              <a:rPr lang="en-US" altLang="zh-CN" i="1" dirty="0">
                <a:latin typeface="Helvetica" pitchFamily="2" charset="0"/>
              </a:rPr>
              <a:t>n,</a:t>
            </a:r>
            <a:r>
              <a:rPr lang="zh-CN" altLang="en-US" i="1" dirty="0">
                <a:latin typeface="Helvetica" pitchFamily="2" charset="0"/>
              </a:rPr>
              <a:t> </a:t>
            </a:r>
            <a:r>
              <a:rPr lang="en-US" altLang="zh-CN" i="1" dirty="0">
                <a:latin typeface="Helvetica" pitchFamily="2" charset="0"/>
              </a:rPr>
              <a:t>k</a:t>
            </a:r>
            <a:r>
              <a:rPr lang="en-US" altLang="zh-CN" dirty="0">
                <a:latin typeface="Helvetica" pitchFamily="2" charset="0"/>
              </a:rPr>
              <a:t>)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=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(14,10)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BB8023-24F8-21D8-8934-7406ADFCC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12" y="1165879"/>
            <a:ext cx="5867978" cy="4184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26AC73-9189-4C46-A164-645B68ED254B}"/>
              </a:ext>
            </a:extLst>
          </p:cNvPr>
          <p:cNvSpPr txBox="1"/>
          <p:nvPr/>
        </p:nvSpPr>
        <p:spPr>
          <a:xfrm>
            <a:off x="8925998" y="3464018"/>
            <a:ext cx="301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95% confidence intervals based on </a:t>
            </a:r>
          </a:p>
          <a:p>
            <a:r>
              <a:rPr lang="en-HK" sz="1400" i="1" dirty="0"/>
              <a:t>Student’s t-distribution over 10 runs</a:t>
            </a:r>
          </a:p>
        </p:txBody>
      </p:sp>
    </p:spTree>
    <p:extLst>
      <p:ext uri="{BB962C8B-B14F-4D97-AF65-F5344CB8AC3E}">
        <p14:creationId xmlns:p14="http://schemas.microsoft.com/office/powerpoint/2010/main" val="228144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151F-A0A6-4F3A-75D7-2A6A7AC2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Encoding</a:t>
            </a:r>
            <a:r>
              <a:rPr lang="zh-CN" altLang="en-US" dirty="0"/>
              <a:t> </a:t>
            </a:r>
            <a:r>
              <a:rPr lang="en-US" altLang="zh-CN" dirty="0"/>
              <a:t>Overhead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6918-6196-8D8D-3B8D-46B0416A7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4983164"/>
            <a:ext cx="10514171" cy="1798636"/>
          </a:xfrm>
        </p:spPr>
        <p:txBody>
          <a:bodyPr/>
          <a:lstStyle/>
          <a:p>
            <a:r>
              <a:rPr lang="en-US" altLang="zh-CN" sz="2400" dirty="0"/>
              <a:t>LESS</a:t>
            </a:r>
            <a:r>
              <a:rPr lang="zh-CN" altLang="en-US" sz="2400" dirty="0"/>
              <a:t> </a:t>
            </a:r>
            <a:r>
              <a:rPr lang="en-US" altLang="zh-CN" sz="2400" dirty="0"/>
              <a:t>has</a:t>
            </a:r>
            <a:r>
              <a:rPr lang="zh-CN" altLang="en-US" sz="2400" dirty="0"/>
              <a:t> </a:t>
            </a:r>
            <a:r>
              <a:rPr lang="en-US" altLang="zh-CN" sz="2400" dirty="0"/>
              <a:t>lower</a:t>
            </a:r>
            <a:r>
              <a:rPr lang="zh-CN" altLang="en-US" sz="2400" dirty="0"/>
              <a:t> </a:t>
            </a:r>
            <a:r>
              <a:rPr lang="en-US" altLang="zh-CN" sz="2400" dirty="0"/>
              <a:t>encoding</a:t>
            </a:r>
            <a:r>
              <a:rPr lang="zh-CN" altLang="en-US" sz="2400" dirty="0"/>
              <a:t> </a:t>
            </a:r>
            <a:r>
              <a:rPr lang="en-US" altLang="zh-CN" sz="2400" dirty="0"/>
              <a:t>throughputs</a:t>
            </a:r>
            <a:r>
              <a:rPr lang="zh-CN" altLang="en-US" sz="2400" dirty="0"/>
              <a:t> </a:t>
            </a:r>
            <a:r>
              <a:rPr lang="en-US" altLang="zh-CN" sz="2400" dirty="0"/>
              <a:t>than</a:t>
            </a:r>
            <a:r>
              <a:rPr lang="zh-CN" altLang="en-US" sz="2400" dirty="0"/>
              <a:t> </a:t>
            </a:r>
            <a:r>
              <a:rPr lang="en-US" altLang="zh-CN" sz="2400" dirty="0"/>
              <a:t>RS,</a:t>
            </a:r>
            <a:r>
              <a:rPr lang="zh-CN" altLang="en-US" sz="2400" dirty="0"/>
              <a:t> </a:t>
            </a:r>
            <a:r>
              <a:rPr lang="en-US" altLang="zh-CN" sz="2400" dirty="0"/>
              <a:t>due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sub-packetization</a:t>
            </a:r>
          </a:p>
          <a:p>
            <a:r>
              <a:rPr lang="en-US" altLang="zh-CN" sz="2400" dirty="0"/>
              <a:t>Coding</a:t>
            </a:r>
            <a:r>
              <a:rPr lang="zh-CN" altLang="en-US" sz="2400" dirty="0"/>
              <a:t> </a:t>
            </a:r>
            <a:r>
              <a:rPr lang="en-US" altLang="zh-CN" sz="2400" dirty="0"/>
              <a:t>computation</a:t>
            </a:r>
            <a:r>
              <a:rPr lang="zh-CN" altLang="en-US" sz="2400" dirty="0"/>
              <a:t> </a:t>
            </a:r>
            <a:r>
              <a:rPr lang="en-US" altLang="zh-CN" sz="2400" dirty="0"/>
              <a:t>overheads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limited,</a:t>
            </a:r>
            <a:r>
              <a:rPr lang="zh-CN" altLang="en-US" sz="2400" dirty="0"/>
              <a:t> </a:t>
            </a:r>
            <a:r>
              <a:rPr lang="en-US" altLang="zh-CN" sz="2400" dirty="0"/>
              <a:t>compared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bandwidth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I/</a:t>
            </a:r>
            <a:r>
              <a:rPr lang="en-US" altLang="zh-CN" sz="2400" dirty="0" err="1"/>
              <a:t>Os</a:t>
            </a:r>
            <a:r>
              <a:rPr lang="en-US" altLang="zh-CN" sz="2400" dirty="0"/>
              <a:t> (often on the order of MiB/s)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423D9-0802-9C13-03ED-7E0DFF64DA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51349-5DFB-19A1-E357-CBA6823D1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12" y="1236428"/>
            <a:ext cx="4800600" cy="3574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09651-6B59-4D08-6917-6BECEDDAF15A}"/>
              </a:ext>
            </a:extLst>
          </p:cNvPr>
          <p:cNvSpPr txBox="1"/>
          <p:nvPr/>
        </p:nvSpPr>
        <p:spPr>
          <a:xfrm>
            <a:off x="8456612" y="2834483"/>
            <a:ext cx="2261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dirty="0">
                <a:latin typeface="Helvetica" pitchFamily="2" charset="0"/>
              </a:rPr>
              <a:t>(</a:t>
            </a:r>
            <a:r>
              <a:rPr lang="en-US" altLang="zh-CN" i="1" dirty="0">
                <a:latin typeface="Helvetica" pitchFamily="2" charset="0"/>
              </a:rPr>
              <a:t>n,</a:t>
            </a:r>
            <a:r>
              <a:rPr lang="zh-CN" altLang="en-US" i="1" dirty="0">
                <a:latin typeface="Helvetica" pitchFamily="2" charset="0"/>
              </a:rPr>
              <a:t> </a:t>
            </a:r>
            <a:r>
              <a:rPr lang="en-US" altLang="zh-CN" i="1" dirty="0">
                <a:latin typeface="Helvetica" pitchFamily="2" charset="0"/>
              </a:rPr>
              <a:t>k</a:t>
            </a:r>
            <a:r>
              <a:rPr lang="en-US" altLang="zh-CN" dirty="0">
                <a:latin typeface="Helvetica" pitchFamily="2" charset="0"/>
              </a:rPr>
              <a:t>)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=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(14,10)</a:t>
            </a:r>
          </a:p>
        </p:txBody>
      </p:sp>
    </p:spTree>
    <p:extLst>
      <p:ext uri="{BB962C8B-B14F-4D97-AF65-F5344CB8AC3E}">
        <p14:creationId xmlns:p14="http://schemas.microsoft.com/office/powerpoint/2010/main" val="259134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42A3-FC26-65A5-38CF-1E1F6871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Configurations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7ECB5-4335-4B42-BD23-FDC5A768B6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0E9652-0E77-C5A6-B956-BBB8C6B3CA38}"/>
              </a:ext>
            </a:extLst>
          </p:cNvPr>
          <p:cNvSpPr txBox="1">
            <a:spLocks/>
          </p:cNvSpPr>
          <p:nvPr/>
        </p:nvSpPr>
        <p:spPr bwMode="auto">
          <a:xfrm>
            <a:off x="608012" y="4953000"/>
            <a:ext cx="1096994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dirty="0">
                <a:effectLst/>
                <a:latin typeface="+mn-lt"/>
              </a:rPr>
              <a:t>Clay</a:t>
            </a:r>
            <a:r>
              <a:rPr lang="zh-CN" altLang="en-US" sz="2400" dirty="0">
                <a:effectLst/>
                <a:latin typeface="+mn-lt"/>
              </a:rPr>
              <a:t> </a:t>
            </a:r>
            <a:r>
              <a:rPr lang="en-US" altLang="zh-CN" sz="2400" dirty="0">
                <a:latin typeface="+mn-lt"/>
              </a:rPr>
              <a:t>suffers</a:t>
            </a:r>
            <a:r>
              <a:rPr lang="zh-CN" altLang="en-US" sz="2400" dirty="0">
                <a:latin typeface="+mn-lt"/>
              </a:rPr>
              <a:t> </a:t>
            </a:r>
            <a:r>
              <a:rPr lang="en-US" altLang="zh-CN" sz="2400" dirty="0">
                <a:latin typeface="+mn-lt"/>
              </a:rPr>
              <a:t>from</a:t>
            </a:r>
            <a:r>
              <a:rPr lang="zh-CN" altLang="en-US" sz="2400" dirty="0">
                <a:latin typeface="+mn-lt"/>
              </a:rPr>
              <a:t> </a:t>
            </a:r>
            <a:r>
              <a:rPr lang="en-US" altLang="zh-CN" sz="2400" dirty="0">
                <a:latin typeface="+mn-lt"/>
              </a:rPr>
              <a:t>I/O</a:t>
            </a:r>
            <a:r>
              <a:rPr lang="zh-CN" altLang="en-US" sz="2400" dirty="0">
                <a:latin typeface="+mn-lt"/>
              </a:rPr>
              <a:t> </a:t>
            </a:r>
            <a:r>
              <a:rPr lang="en-US" altLang="zh-CN" sz="2400" dirty="0">
                <a:latin typeface="+mn-lt"/>
              </a:rPr>
              <a:t>seek</a:t>
            </a:r>
            <a:r>
              <a:rPr lang="zh-CN" altLang="en-US" sz="2400" dirty="0">
                <a:latin typeface="+mn-lt"/>
              </a:rPr>
              <a:t> </a:t>
            </a:r>
            <a:r>
              <a:rPr lang="en-US" altLang="zh-CN" sz="2400" dirty="0">
                <a:latin typeface="+mn-lt"/>
              </a:rPr>
              <a:t>overhead</a:t>
            </a:r>
            <a:r>
              <a:rPr lang="zh-CN" altLang="en-US" sz="2400" dirty="0"/>
              <a:t> </a:t>
            </a:r>
            <a:r>
              <a:rPr lang="en-US" altLang="zh-CN" sz="2400" dirty="0"/>
              <a:t>(in</a:t>
            </a:r>
            <a:r>
              <a:rPr lang="zh-CN" altLang="en-US" sz="2400" dirty="0"/>
              <a:t> </a:t>
            </a:r>
            <a:r>
              <a:rPr lang="en-US" altLang="zh-CN" sz="2400" dirty="0"/>
              <a:t>faster</a:t>
            </a:r>
            <a:r>
              <a:rPr lang="zh-CN" altLang="en-US" sz="2400" dirty="0"/>
              <a:t> </a:t>
            </a:r>
            <a:r>
              <a:rPr lang="en-US" altLang="zh-CN" sz="2400" dirty="0"/>
              <a:t>networks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small</a:t>
            </a:r>
            <a:r>
              <a:rPr lang="zh-CN" altLang="en-US" sz="2400" dirty="0"/>
              <a:t> </a:t>
            </a:r>
            <a:r>
              <a:rPr lang="en-US" altLang="zh-CN" sz="2400" dirty="0"/>
              <a:t>packet</a:t>
            </a:r>
            <a:r>
              <a:rPr lang="zh-CN" altLang="en-US" sz="2400" dirty="0"/>
              <a:t> </a:t>
            </a:r>
            <a:r>
              <a:rPr lang="en-US" altLang="zh-CN" sz="2400" dirty="0"/>
              <a:t>sizes)</a:t>
            </a:r>
            <a:r>
              <a:rPr lang="en-US" altLang="zh-CN" sz="2400" dirty="0">
                <a:latin typeface="+mn-lt"/>
              </a:rPr>
              <a:t>,</a:t>
            </a:r>
            <a:r>
              <a:rPr lang="zh-CN" altLang="en-US" sz="2400" dirty="0">
                <a:latin typeface="+mn-lt"/>
              </a:rPr>
              <a:t> </a:t>
            </a:r>
            <a:r>
              <a:rPr lang="en-US" altLang="zh-CN" sz="2400" dirty="0">
                <a:latin typeface="+mn-lt"/>
              </a:rPr>
              <a:t>due</a:t>
            </a:r>
            <a:r>
              <a:rPr lang="zh-CN" altLang="en-US" sz="2400" dirty="0">
                <a:latin typeface="+mn-lt"/>
              </a:rPr>
              <a:t> </a:t>
            </a:r>
            <a:r>
              <a:rPr lang="en-US" altLang="zh-CN" sz="2400" dirty="0">
                <a:latin typeface="+mn-lt"/>
              </a:rPr>
              <a:t>to</a:t>
            </a:r>
            <a:r>
              <a:rPr lang="zh-CN" altLang="en-US" sz="2400" dirty="0">
                <a:latin typeface="+mn-lt"/>
              </a:rPr>
              <a:t> </a:t>
            </a:r>
            <a:r>
              <a:rPr lang="en-US" altLang="zh-CN" sz="2400" dirty="0"/>
              <a:t>high </a:t>
            </a:r>
            <a:r>
              <a:rPr lang="en-US" altLang="zh-CN" sz="2400" b="1" dirty="0">
                <a:latin typeface="+mn-lt"/>
              </a:rPr>
              <a:t>sub-packetization</a:t>
            </a:r>
            <a:r>
              <a:rPr lang="zh-CN" altLang="en-US" sz="2400" b="1" dirty="0">
                <a:latin typeface="+mn-lt"/>
              </a:rPr>
              <a:t> </a:t>
            </a:r>
            <a:r>
              <a:rPr lang="en-US" altLang="zh-CN" sz="2400" b="1" dirty="0">
                <a:latin typeface="+mn-lt"/>
              </a:rPr>
              <a:t>overhead</a:t>
            </a:r>
            <a:endParaRPr lang="en-HK" sz="2400" dirty="0">
              <a:effectLst/>
              <a:latin typeface="+mn-lt"/>
            </a:endParaRPr>
          </a:p>
          <a:p>
            <a:r>
              <a:rPr lang="en-HK" sz="2400" dirty="0">
                <a:effectLst/>
                <a:latin typeface="+mn-lt"/>
              </a:rPr>
              <a:t>LESS</a:t>
            </a:r>
            <a:r>
              <a:rPr lang="zh-CN" altLang="en-US" sz="2400" dirty="0">
                <a:effectLst/>
                <a:latin typeface="+mn-lt"/>
              </a:rPr>
              <a:t> </a:t>
            </a:r>
            <a:r>
              <a:rPr lang="en-US" altLang="zh-CN" sz="2400" dirty="0"/>
              <a:t>keeps</a:t>
            </a:r>
            <a:r>
              <a:rPr lang="zh-CN" altLang="en-US" sz="2400" dirty="0"/>
              <a:t> </a:t>
            </a:r>
            <a:r>
              <a:rPr lang="en-US" altLang="zh-CN" sz="2400" dirty="0"/>
              <a:t>stable</a:t>
            </a:r>
            <a:r>
              <a:rPr lang="zh-CN" altLang="en-US" sz="2400" dirty="0"/>
              <a:t> </a:t>
            </a:r>
            <a:r>
              <a:rPr lang="en-US" altLang="zh-CN" sz="2400" dirty="0"/>
              <a:t>repair</a:t>
            </a:r>
            <a:r>
              <a:rPr lang="zh-CN" altLang="en-US" sz="2400" dirty="0"/>
              <a:t> </a:t>
            </a:r>
            <a:r>
              <a:rPr lang="en-US" altLang="zh-CN" sz="2400" dirty="0"/>
              <a:t>performance</a:t>
            </a:r>
            <a:r>
              <a:rPr lang="zh-CN" altLang="en-US" sz="2400" dirty="0"/>
              <a:t> </a:t>
            </a:r>
            <a:r>
              <a:rPr lang="en-US" altLang="zh-CN" sz="2400" dirty="0">
                <a:effectLst/>
                <a:latin typeface="+mn-lt"/>
              </a:rPr>
              <a:t>in</a:t>
            </a:r>
            <a:r>
              <a:rPr lang="zh-CN" altLang="en-US" sz="2400" dirty="0">
                <a:effectLst/>
                <a:latin typeface="+mn-lt"/>
              </a:rPr>
              <a:t> </a:t>
            </a:r>
            <a:r>
              <a:rPr lang="en-US" altLang="zh-CN" sz="2400" dirty="0">
                <a:effectLst/>
                <a:latin typeface="+mn-lt"/>
              </a:rPr>
              <a:t>different</a:t>
            </a:r>
            <a:r>
              <a:rPr lang="zh-CN" altLang="en-US" sz="2400" dirty="0">
                <a:effectLst/>
                <a:latin typeface="+mn-lt"/>
              </a:rPr>
              <a:t> </a:t>
            </a:r>
            <a:r>
              <a:rPr lang="en-US" altLang="zh-CN" sz="2400" dirty="0">
                <a:effectLst/>
                <a:latin typeface="+mn-lt"/>
              </a:rPr>
              <a:t>configurations,</a:t>
            </a:r>
            <a:r>
              <a:rPr lang="zh-CN" altLang="en-US" sz="2400" dirty="0">
                <a:effectLst/>
                <a:latin typeface="+mn-lt"/>
              </a:rPr>
              <a:t> </a:t>
            </a:r>
            <a:r>
              <a:rPr lang="en-US" altLang="zh-CN" sz="2400" dirty="0">
                <a:effectLst/>
                <a:latin typeface="+mn-lt"/>
              </a:rPr>
              <a:t>due</a:t>
            </a:r>
            <a:r>
              <a:rPr lang="zh-CN" altLang="en-US" sz="2400" dirty="0">
                <a:effectLst/>
                <a:latin typeface="+mn-lt"/>
              </a:rPr>
              <a:t> </a:t>
            </a:r>
            <a:r>
              <a:rPr lang="en-US" altLang="zh-CN" sz="2400" dirty="0">
                <a:effectLst/>
                <a:latin typeface="+mn-lt"/>
              </a:rPr>
              <a:t>to</a:t>
            </a:r>
            <a:r>
              <a:rPr lang="zh-CN" altLang="en-US" sz="2400" dirty="0">
                <a:effectLst/>
                <a:latin typeface="+mn-lt"/>
              </a:rPr>
              <a:t> </a:t>
            </a:r>
            <a:r>
              <a:rPr lang="en-US" altLang="zh-CN" sz="2400" dirty="0">
                <a:effectLst/>
                <a:latin typeface="+mn-lt"/>
              </a:rPr>
              <a:t>small</a:t>
            </a:r>
            <a:r>
              <a:rPr lang="zh-CN" altLang="en-US" sz="2400" dirty="0">
                <a:effectLst/>
                <a:latin typeface="+mn-lt"/>
              </a:rPr>
              <a:t> </a:t>
            </a:r>
            <a:r>
              <a:rPr lang="en-US" altLang="zh-CN" sz="2400" dirty="0">
                <a:effectLst/>
                <a:latin typeface="+mn-lt"/>
              </a:rPr>
              <a:t>sub-packetization</a:t>
            </a:r>
            <a:endParaRPr lang="en-HK" sz="2400" dirty="0">
              <a:effectLst/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319DB1-B521-00C9-F977-73ABBC7F6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214" y="1371600"/>
            <a:ext cx="8022396" cy="34636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FD7464-C82E-D92E-B57F-2D9DCF80D6C3}"/>
              </a:ext>
            </a:extLst>
          </p:cNvPr>
          <p:cNvSpPr txBox="1"/>
          <p:nvPr/>
        </p:nvSpPr>
        <p:spPr>
          <a:xfrm>
            <a:off x="9521191" y="2734086"/>
            <a:ext cx="22613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dirty="0">
                <a:latin typeface="Helvetica" pitchFamily="2" charset="0"/>
              </a:rPr>
              <a:t>(</a:t>
            </a:r>
            <a:r>
              <a:rPr lang="en-US" altLang="zh-CN" i="1" dirty="0">
                <a:latin typeface="Helvetica" pitchFamily="2" charset="0"/>
              </a:rPr>
              <a:t>n,</a:t>
            </a:r>
            <a:r>
              <a:rPr lang="zh-CN" altLang="en-US" i="1" dirty="0">
                <a:latin typeface="Helvetica" pitchFamily="2" charset="0"/>
              </a:rPr>
              <a:t> </a:t>
            </a:r>
            <a:r>
              <a:rPr lang="en-US" altLang="zh-CN" i="1" dirty="0">
                <a:latin typeface="Helvetica" pitchFamily="2" charset="0"/>
              </a:rPr>
              <a:t>k</a:t>
            </a:r>
            <a:r>
              <a:rPr lang="en-US" altLang="zh-CN" dirty="0">
                <a:latin typeface="Helvetica" pitchFamily="2" charset="0"/>
              </a:rPr>
              <a:t>)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=</a:t>
            </a:r>
            <a:r>
              <a:rPr lang="zh-CN" altLang="en-US" dirty="0">
                <a:latin typeface="Helvetica" pitchFamily="2" charset="0"/>
              </a:rPr>
              <a:t> </a:t>
            </a:r>
            <a:r>
              <a:rPr lang="en-US" altLang="zh-CN" dirty="0">
                <a:latin typeface="Helvetica" pitchFamily="2" charset="0"/>
              </a:rPr>
              <a:t>(14,10)</a:t>
            </a:r>
          </a:p>
        </p:txBody>
      </p:sp>
    </p:spTree>
    <p:extLst>
      <p:ext uri="{BB962C8B-B14F-4D97-AF65-F5344CB8AC3E}">
        <p14:creationId xmlns:p14="http://schemas.microsoft.com/office/powerpoint/2010/main" val="293730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B250-2FDC-C582-E6A6-18B635B9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Repair-friendly Erasure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749D6-4121-EC43-2BD3-44DA6D733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371600"/>
            <a:ext cx="10969943" cy="5089525"/>
          </a:xfrm>
        </p:spPr>
        <p:txBody>
          <a:bodyPr/>
          <a:lstStyle/>
          <a:p>
            <a:r>
              <a:rPr lang="en-US" dirty="0"/>
              <a:t>Improve repair performance, </a:t>
            </a:r>
            <a:r>
              <a:rPr lang="en-US" altLang="zh-CN" dirty="0"/>
              <a:t>yet</a:t>
            </a:r>
            <a:r>
              <a:rPr lang="zh-CN" altLang="en-US" dirty="0"/>
              <a:t> </a:t>
            </a:r>
            <a:r>
              <a:rPr lang="en-US" dirty="0"/>
              <a:t>with different design trade-offs</a:t>
            </a:r>
          </a:p>
          <a:p>
            <a:r>
              <a:rPr lang="en-US" dirty="0"/>
              <a:t>Clay codes </a:t>
            </a:r>
            <a:r>
              <a:rPr lang="en-US" baseline="-25000" dirty="0"/>
              <a:t>[FAST’18 </a:t>
            </a:r>
            <a:r>
              <a:rPr lang="en-US" baseline="-25000" dirty="0" err="1"/>
              <a:t>Vajha</a:t>
            </a:r>
            <a:r>
              <a:rPr lang="en-US" baseline="-25000" dirty="0"/>
              <a:t>]</a:t>
            </a:r>
          </a:p>
          <a:p>
            <a:pPr lvl="1"/>
            <a:r>
              <a:rPr lang="en-US" dirty="0"/>
              <a:t>    Minimum</a:t>
            </a:r>
            <a:r>
              <a:rPr lang="en-US" b="1" dirty="0"/>
              <a:t> </a:t>
            </a:r>
            <a:r>
              <a:rPr lang="en-US" dirty="0"/>
              <a:t>single-block</a:t>
            </a:r>
            <a:r>
              <a:rPr lang="en-US" b="1" dirty="0"/>
              <a:t> repair I/O</a:t>
            </a:r>
            <a:r>
              <a:rPr lang="en-US" dirty="0"/>
              <a:t> (amount of data read), satisfying MDS</a:t>
            </a:r>
          </a:p>
          <a:p>
            <a:pPr lvl="1"/>
            <a:r>
              <a:rPr lang="en-US" dirty="0"/>
              <a:t>    Exponential sub-packetization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substantial non-contiguous</a:t>
            </a:r>
            <a:r>
              <a:rPr lang="en-US" b="1" dirty="0"/>
              <a:t> I/O seeks</a:t>
            </a:r>
          </a:p>
          <a:p>
            <a:r>
              <a:rPr lang="en-US" dirty="0"/>
              <a:t>Locally </a:t>
            </a:r>
            <a:r>
              <a:rPr lang="en-US" altLang="zh-CN" dirty="0"/>
              <a:t>r</a:t>
            </a:r>
            <a:r>
              <a:rPr lang="en-US" dirty="0"/>
              <a:t>epairable </a:t>
            </a:r>
            <a:r>
              <a:rPr lang="en-US" altLang="zh-CN" dirty="0"/>
              <a:t>c</a:t>
            </a:r>
            <a:r>
              <a:rPr lang="en-US" dirty="0"/>
              <a:t>odes</a:t>
            </a:r>
            <a:r>
              <a:rPr lang="zh-CN" altLang="en-US" dirty="0"/>
              <a:t> </a:t>
            </a:r>
            <a:r>
              <a:rPr lang="en-US" altLang="zh-CN" dirty="0"/>
              <a:t>(LRCs)</a:t>
            </a:r>
            <a:r>
              <a:rPr lang="en-US" dirty="0"/>
              <a:t> </a:t>
            </a:r>
            <a:r>
              <a:rPr lang="en-US" baseline="-25000" dirty="0"/>
              <a:t>[ATC’12 Huang]</a:t>
            </a:r>
          </a:p>
          <a:p>
            <a:pPr lvl="1"/>
            <a:r>
              <a:rPr lang="en-US" dirty="0"/>
              <a:t>    Local-group repair (&lt; </a:t>
            </a:r>
            <a:r>
              <a:rPr lang="en-US" i="1" dirty="0"/>
              <a:t>k</a:t>
            </a:r>
            <a:r>
              <a:rPr lang="zh-CN" altLang="en-US" i="1" dirty="0"/>
              <a:t> </a:t>
            </a:r>
            <a:r>
              <a:rPr lang="en-US" dirty="0"/>
              <a:t>blocks)</a:t>
            </a:r>
          </a:p>
          <a:p>
            <a:pPr lvl="1"/>
            <a:r>
              <a:rPr lang="en-US" dirty="0"/>
              <a:t>    Non-MDS </a:t>
            </a:r>
            <a:r>
              <a:rPr lang="en-US" dirty="0">
                <a:sym typeface="Wingdings" panose="05000000000000000000" pitchFamily="2" charset="2"/>
              </a:rPr>
              <a:t> higher redundancy</a:t>
            </a:r>
            <a:endParaRPr lang="en-US" dirty="0"/>
          </a:p>
          <a:p>
            <a:r>
              <a:rPr lang="en-US" dirty="0"/>
              <a:t>MDS codes with small sub-packetization</a:t>
            </a:r>
            <a:endParaRPr lang="en-US" baseline="-25000" dirty="0"/>
          </a:p>
          <a:p>
            <a:pPr lvl="1"/>
            <a:r>
              <a:rPr lang="en-US" dirty="0"/>
              <a:t>    Reduced repair I/O and I/O seeks</a:t>
            </a:r>
          </a:p>
          <a:p>
            <a:pPr lvl="1"/>
            <a:r>
              <a:rPr lang="en-US" dirty="0"/>
              <a:t>    Constraints in code constructions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739B4-AD0A-A82B-AB56-1D0B83B1EC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8" descr="Thumbnail for version as of 20:40, 31 January 2008">
            <a:extLst>
              <a:ext uri="{FF2B5EF4-FFF2-40B4-BE49-F238E27FC236}">
                <a16:creationId xmlns:a16="http://schemas.microsoft.com/office/drawing/2014/main" id="{0F37A4E2-AC14-E8E8-D0B3-F038D0C4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26670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commons/thumb/b/ba/Red_x.svg/1024px-Red_x.svg.png">
            <a:extLst>
              <a:ext uri="{FF2B5EF4-FFF2-40B4-BE49-F238E27FC236}">
                <a16:creationId xmlns:a16="http://schemas.microsoft.com/office/drawing/2014/main" id="{B621AE2E-81C7-1D41-6CC3-0BEE5E71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3048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extLst>
              <a:ext uri="{FF2B5EF4-FFF2-40B4-BE49-F238E27FC236}">
                <a16:creationId xmlns:a16="http://schemas.microsoft.com/office/drawing/2014/main" id="{530DEBBA-BAAB-D910-FC9F-EC83F7FE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41910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upload.wikimedia.org/wikipedia/commons/thumb/b/ba/Red_x.svg/1024px-Red_x.svg.png">
            <a:extLst>
              <a:ext uri="{FF2B5EF4-FFF2-40B4-BE49-F238E27FC236}">
                <a16:creationId xmlns:a16="http://schemas.microsoft.com/office/drawing/2014/main" id="{20833492-E561-3F68-91C4-B663082F3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4572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extLst>
              <a:ext uri="{FF2B5EF4-FFF2-40B4-BE49-F238E27FC236}">
                <a16:creationId xmlns:a16="http://schemas.microsoft.com/office/drawing/2014/main" id="{BBC0EC9F-CD9A-882E-74CA-2E58130D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6096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C47EA8-8804-76F6-34EE-81286A4B4E18}"/>
              </a:ext>
            </a:extLst>
          </p:cNvPr>
          <p:cNvSpPr txBox="1"/>
          <p:nvPr/>
        </p:nvSpPr>
        <p:spPr>
          <a:xfrm>
            <a:off x="7466012" y="5161746"/>
            <a:ext cx="34275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aseline="-25000" dirty="0"/>
              <a:t>[SIGCOMM’14,</a:t>
            </a:r>
            <a:r>
              <a:rPr lang="zh-CN" altLang="en-US" sz="2300" baseline="-25000" dirty="0"/>
              <a:t> </a:t>
            </a:r>
            <a:r>
              <a:rPr lang="en-US" sz="2300" baseline="-25000" dirty="0"/>
              <a:t>Rashmi</a:t>
            </a:r>
          </a:p>
          <a:p>
            <a:r>
              <a:rPr lang="en-US" sz="2300" baseline="-25000" dirty="0"/>
              <a:t>INFOCOM’23,</a:t>
            </a:r>
            <a:r>
              <a:rPr lang="zh-CN" altLang="en-US" sz="2300" baseline="-25000" dirty="0"/>
              <a:t> </a:t>
            </a:r>
            <a:r>
              <a:rPr lang="en-US" sz="2300" baseline="-25000" dirty="0"/>
              <a:t>Tang</a:t>
            </a:r>
          </a:p>
          <a:p>
            <a:r>
              <a:rPr lang="en-HK" sz="2300" baseline="-25000" dirty="0">
                <a:effectLst/>
                <a:latin typeface="Helvetica" pitchFamily="2" charset="0"/>
              </a:rPr>
              <a:t>IEEE Trans. Big Data’18</a:t>
            </a:r>
            <a:r>
              <a:rPr lang="en-US" altLang="zh-CN" sz="2300" baseline="-25000" dirty="0">
                <a:effectLst/>
                <a:latin typeface="Helvetica" pitchFamily="2" charset="0"/>
              </a:rPr>
              <a:t>,</a:t>
            </a:r>
            <a:r>
              <a:rPr lang="zh-CN" altLang="en-US" sz="2300" baseline="-25000" dirty="0">
                <a:effectLst/>
                <a:latin typeface="Helvetica" pitchFamily="2" charset="0"/>
              </a:rPr>
              <a:t> </a:t>
            </a:r>
            <a:r>
              <a:rPr lang="en-HK" sz="2300" baseline="-25000" dirty="0" err="1">
                <a:effectLst/>
                <a:latin typeface="Helvetica" pitchFamily="2" charset="0"/>
              </a:rPr>
              <a:t>Kralevska</a:t>
            </a:r>
            <a:r>
              <a:rPr lang="en-US" sz="2300" baseline="-25000" dirty="0"/>
              <a:t>]</a:t>
            </a:r>
          </a:p>
        </p:txBody>
      </p:sp>
      <p:pic>
        <p:nvPicPr>
          <p:cNvPr id="14" name="Picture 8" descr="Thumbnail for version as of 20:40, 31 January 2008">
            <a:extLst>
              <a:ext uri="{FF2B5EF4-FFF2-40B4-BE49-F238E27FC236}">
                <a16:creationId xmlns:a16="http://schemas.microsoft.com/office/drawing/2014/main" id="{0BC28EBD-6005-84B0-98E7-097E42B07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60" y="56388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47C1-1649-E990-2B81-79F40A15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I/O-efficient Repair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79B2-0ACE-623E-4E13-2438C7BCE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295400"/>
            <a:ext cx="10969943" cy="4678364"/>
          </a:xfrm>
        </p:spPr>
        <p:txBody>
          <a:bodyPr/>
          <a:lstStyle/>
          <a:p>
            <a:r>
              <a:rPr lang="en-US" dirty="0"/>
              <a:t>I/O efficiency is more critical than bandwidth efficiency</a:t>
            </a:r>
          </a:p>
          <a:p>
            <a:pPr lvl="1"/>
            <a:r>
              <a:rPr lang="en-US" dirty="0"/>
              <a:t>E.g., emerging high-speed network technologies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b="1" dirty="0"/>
              <a:t>Preserving RS code properties: </a:t>
            </a:r>
            <a:r>
              <a:rPr lang="en-US" dirty="0"/>
              <a:t>MDS, systematic, general in </a:t>
            </a:r>
            <a:r>
              <a:rPr lang="en-US" i="1" dirty="0"/>
              <a:t>(</a:t>
            </a:r>
            <a:r>
              <a:rPr lang="en-US" i="1" dirty="0" err="1"/>
              <a:t>n,k</a:t>
            </a:r>
            <a:r>
              <a:rPr lang="en-US" i="1" dirty="0"/>
              <a:t>)</a:t>
            </a:r>
            <a:endParaRPr lang="en-US" dirty="0"/>
          </a:p>
          <a:p>
            <a:pPr lvl="1"/>
            <a:r>
              <a:rPr lang="en-US" b="1" dirty="0"/>
              <a:t>I/O-efficient repair</a:t>
            </a:r>
          </a:p>
          <a:p>
            <a:pPr lvl="2"/>
            <a:r>
              <a:rPr lang="en-US" dirty="0"/>
              <a:t>Reduced repair I/O (amount of data read)</a:t>
            </a:r>
          </a:p>
          <a:p>
            <a:pPr lvl="2"/>
            <a:r>
              <a:rPr lang="en-US" dirty="0"/>
              <a:t>Reduced I/O seeks (number of non-contiguous accesses)</a:t>
            </a:r>
          </a:p>
          <a:p>
            <a:pPr lvl="2"/>
            <a:r>
              <a:rPr lang="en-US" dirty="0"/>
              <a:t>Balanced reductions across all data and parity blocks</a:t>
            </a:r>
          </a:p>
          <a:p>
            <a:pPr lvl="1"/>
            <a:r>
              <a:rPr lang="en-HK" b="1" dirty="0">
                <a:effectLst/>
                <a:latin typeface="Helvetica" pitchFamily="2" charset="0"/>
              </a:rPr>
              <a:t>Single- and multi-block repair efficiency</a:t>
            </a:r>
          </a:p>
          <a:p>
            <a:pPr lvl="2"/>
            <a:r>
              <a:rPr lang="en-US" dirty="0"/>
              <a:t>Single-block failures dominate in practice</a:t>
            </a:r>
          </a:p>
          <a:p>
            <a:pPr lvl="2"/>
            <a:r>
              <a:rPr lang="en-US" dirty="0"/>
              <a:t>Multi-block failures are more common for wide stripes </a:t>
            </a:r>
            <a:r>
              <a:rPr lang="en-US" baseline="-25000" dirty="0"/>
              <a:t>[FAST’23</a:t>
            </a:r>
            <a:r>
              <a:rPr lang="en-US" altLang="zh-CN" baseline="-25000" dirty="0"/>
              <a:t>,</a:t>
            </a:r>
            <a:r>
              <a:rPr lang="zh-CN" altLang="en-US" baseline="-25000" dirty="0"/>
              <a:t> </a:t>
            </a:r>
            <a:r>
              <a:rPr lang="en-US" baseline="-25000" dirty="0" err="1"/>
              <a:t>Kadekodi</a:t>
            </a:r>
            <a:r>
              <a:rPr lang="en-US" baseline="-25000" dirty="0"/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E21F8-5361-FEC3-9A1E-38F3BA0729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0B971-334E-E160-07F7-A137461520BD}"/>
              </a:ext>
            </a:extLst>
          </p:cNvPr>
          <p:cNvSpPr txBox="1"/>
          <p:nvPr/>
        </p:nvSpPr>
        <p:spPr>
          <a:xfrm>
            <a:off x="2741612" y="6172200"/>
            <a:ext cx="655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Can we achieve all these properties?</a:t>
            </a:r>
          </a:p>
        </p:txBody>
      </p:sp>
    </p:spTree>
    <p:extLst>
      <p:ext uri="{BB962C8B-B14F-4D97-AF65-F5344CB8AC3E}">
        <p14:creationId xmlns:p14="http://schemas.microsoft.com/office/powerpoint/2010/main" val="35105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0A474-2109-1231-B4C6-CE4512D27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C002A-37A6-876D-E5F6-34B2DA8D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1B58F-4EFF-A50A-5704-EAA38F2B9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2438400"/>
            <a:ext cx="10969943" cy="4098926"/>
          </a:xfrm>
        </p:spPr>
        <p:txBody>
          <a:bodyPr/>
          <a:lstStyle/>
          <a:p>
            <a:r>
              <a:rPr lang="en-US" altLang="zh-CN" b="1" u="sng" dirty="0"/>
              <a:t>L</a:t>
            </a:r>
            <a:r>
              <a:rPr lang="en-US" altLang="zh-CN" b="1" kern="0" dirty="0"/>
              <a:t>ayering </a:t>
            </a:r>
            <a:r>
              <a:rPr lang="en-US" altLang="zh-CN" b="1" u="sng" kern="0" dirty="0"/>
              <a:t>e</a:t>
            </a:r>
            <a:r>
              <a:rPr lang="en-US" altLang="zh-CN" b="1" kern="0" dirty="0"/>
              <a:t>xtended </a:t>
            </a:r>
            <a:r>
              <a:rPr lang="en-US" altLang="zh-CN" b="1" u="sng" kern="0" dirty="0"/>
              <a:t>s</a:t>
            </a:r>
            <a:r>
              <a:rPr lang="en-US" altLang="zh-CN" b="1" kern="0" dirty="0"/>
              <a:t>ub-</a:t>
            </a:r>
            <a:r>
              <a:rPr lang="en-US" altLang="zh-CN" b="1" u="sng" kern="0" dirty="0"/>
              <a:t>s</a:t>
            </a:r>
            <a:r>
              <a:rPr lang="en-US" altLang="zh-CN" b="1" kern="0" dirty="0"/>
              <a:t>tripes</a:t>
            </a:r>
          </a:p>
          <a:p>
            <a:pPr lvl="1"/>
            <a:r>
              <a:rPr lang="en-US" dirty="0"/>
              <a:t>Readily builds on RS codes</a:t>
            </a:r>
          </a:p>
          <a:p>
            <a:pPr lvl="1"/>
            <a:r>
              <a:rPr lang="en-US" dirty="0"/>
              <a:t>Single-block repair (and some cases of multi-block repair) retrieves sub-blocks within a single extended sub-stripe</a:t>
            </a:r>
          </a:p>
          <a:p>
            <a:pPr lvl="1"/>
            <a:r>
              <a:rPr lang="en-US" dirty="0"/>
              <a:t>Allows small and configurable sub-packetization</a:t>
            </a:r>
          </a:p>
          <a:p>
            <a:r>
              <a:rPr lang="en-US" dirty="0"/>
              <a:t>Implementation on Hadoop HDFS 3.3.4</a:t>
            </a:r>
          </a:p>
          <a:p>
            <a:r>
              <a:rPr lang="en-US" dirty="0"/>
              <a:t>Up to</a:t>
            </a:r>
            <a:r>
              <a:rPr lang="en-US" b="1" dirty="0">
                <a:solidFill>
                  <a:srgbClr val="FF0000"/>
                </a:solidFill>
              </a:rPr>
              <a:t> 83.3</a:t>
            </a:r>
            <a:r>
              <a:rPr lang="en-US" altLang="zh-CN" b="1" dirty="0">
                <a:solidFill>
                  <a:srgbClr val="FF0000"/>
                </a:solidFill>
              </a:rPr>
              <a:t>% </a:t>
            </a:r>
            <a:r>
              <a:rPr lang="en-US" altLang="zh-CN" dirty="0"/>
              <a:t>and </a:t>
            </a:r>
            <a:r>
              <a:rPr lang="en-US" altLang="zh-CN" b="1" dirty="0">
                <a:solidFill>
                  <a:srgbClr val="FF0000"/>
                </a:solidFill>
              </a:rPr>
              <a:t>36.6%</a:t>
            </a:r>
            <a:r>
              <a:rPr lang="en-US" dirty="0"/>
              <a:t> less </a:t>
            </a:r>
            <a:r>
              <a:rPr lang="en-US" altLang="zh-CN" dirty="0"/>
              <a:t>single-block repair and full-node recovery times than Clay codes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35AD8-BBA1-F0FD-0807-45EC1444D4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7ED64B-DA7B-5374-A82F-F9D89765A0CD}"/>
              </a:ext>
            </a:extLst>
          </p:cNvPr>
          <p:cNvSpPr txBox="1">
            <a:spLocks/>
          </p:cNvSpPr>
          <p:nvPr/>
        </p:nvSpPr>
        <p:spPr bwMode="auto">
          <a:xfrm>
            <a:off x="404865" y="1401761"/>
            <a:ext cx="11377666" cy="8080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16" tIns="91440" rIns="91416" bIns="91440" numCol="1" anchor="ctr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126">
              <a:buNone/>
            </a:pPr>
            <a:r>
              <a:rPr lang="en-US" altLang="zh-CN" sz="3200" b="1" kern="0" dirty="0">
                <a:solidFill>
                  <a:srgbClr val="FF0000"/>
                </a:solidFill>
                <a:latin typeface="Arial"/>
              </a:rPr>
              <a:t>LESS:</a:t>
            </a:r>
            <a:r>
              <a:rPr lang="zh-CN" altLang="en-US" sz="32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zh-CN" sz="3200" b="1" kern="0" dirty="0">
                <a:solidFill>
                  <a:srgbClr val="FF0000"/>
                </a:solidFill>
                <a:latin typeface="Arial"/>
              </a:rPr>
              <a:t>a family of erasure codes for I/O-efficient repair</a:t>
            </a:r>
            <a:endParaRPr lang="en-US" sz="3200" b="1" kern="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746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FF85-37FC-4124-9B10-FA434E58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LESS’s Idea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63D95-5C25-4967-ABDA-BFEBAC3D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219200"/>
            <a:ext cx="10969943" cy="5029200"/>
          </a:xfrm>
        </p:spPr>
        <p:txBody>
          <a:bodyPr/>
          <a:lstStyle/>
          <a:p>
            <a:r>
              <a:rPr lang="en-US" dirty="0"/>
              <a:t>Input: </a:t>
            </a:r>
            <a:r>
              <a:rPr lang="en-US" b="1" dirty="0"/>
              <a:t>(</a:t>
            </a:r>
            <a:r>
              <a:rPr lang="en-US" b="1" i="1" dirty="0"/>
              <a:t>n</a:t>
            </a:r>
            <a:r>
              <a:rPr lang="en-US" b="1" dirty="0"/>
              <a:t>, </a:t>
            </a:r>
            <a:r>
              <a:rPr lang="en-US" b="1" i="1" dirty="0"/>
              <a:t>k</a:t>
            </a:r>
            <a:r>
              <a:rPr lang="en-US" b="1" dirty="0"/>
              <a:t>, </a:t>
            </a:r>
            <a:r>
              <a:rPr lang="en-US" altLang="zh-CN" b="1" i="1" dirty="0"/>
              <a:t>α</a:t>
            </a:r>
            <a:r>
              <a:rPr lang="en-US" altLang="zh-CN" b="1" dirty="0"/>
              <a:t>)</a:t>
            </a:r>
            <a:r>
              <a:rPr lang="en-US" altLang="zh-CN" i="1" dirty="0"/>
              <a:t> </a:t>
            </a:r>
          </a:p>
          <a:p>
            <a:pPr lvl="1"/>
            <a:r>
              <a:rPr lang="en-US" altLang="zh-CN" i="1" dirty="0"/>
              <a:t>α = </a:t>
            </a:r>
            <a:r>
              <a:rPr lang="en-US" altLang="zh-CN" dirty="0"/>
              <a:t>number of sub-blocks per block (i.e., sub-packetization level)</a:t>
            </a:r>
          </a:p>
          <a:p>
            <a:r>
              <a:rPr lang="en-US" dirty="0"/>
              <a:t>Construct extended stripes </a:t>
            </a:r>
            <a:r>
              <a:rPr lang="en-US" b="1" dirty="0"/>
              <a:t>(</a:t>
            </a:r>
            <a:r>
              <a:rPr lang="en-US" b="1" i="1" dirty="0"/>
              <a:t>n’</a:t>
            </a:r>
            <a:r>
              <a:rPr lang="en-US" b="1" dirty="0"/>
              <a:t>, </a:t>
            </a:r>
            <a:r>
              <a:rPr lang="en-US" b="1" i="1" dirty="0"/>
              <a:t>k’</a:t>
            </a:r>
            <a:r>
              <a:rPr lang="en-US" b="1" dirty="0"/>
              <a:t>)</a:t>
            </a:r>
          </a:p>
          <a:p>
            <a:pPr lvl="1"/>
            <a:r>
              <a:rPr lang="en-US" i="1" dirty="0"/>
              <a:t>n’</a:t>
            </a:r>
            <a:r>
              <a:rPr lang="en-US" dirty="0"/>
              <a:t> = </a:t>
            </a:r>
            <a:r>
              <a:rPr lang="en-US" i="1" dirty="0"/>
              <a:t>n + n(</a:t>
            </a:r>
            <a:r>
              <a:rPr lang="en-US" altLang="zh-CN" i="1" dirty="0"/>
              <a:t>α-</a:t>
            </a:r>
            <a:r>
              <a:rPr lang="en-US" altLang="zh-CN" dirty="0"/>
              <a:t>1</a:t>
            </a:r>
            <a:r>
              <a:rPr lang="en-US" altLang="zh-CN" i="1" dirty="0"/>
              <a:t>)/(α+</a:t>
            </a:r>
            <a:r>
              <a:rPr lang="en-US" altLang="zh-CN" dirty="0"/>
              <a:t>1</a:t>
            </a:r>
            <a:r>
              <a:rPr lang="en-US" altLang="zh-CN" i="1" dirty="0"/>
              <a:t>);  </a:t>
            </a:r>
            <a:r>
              <a:rPr lang="en-US" i="1" dirty="0"/>
              <a:t>k’ = k + n(</a:t>
            </a:r>
            <a:r>
              <a:rPr lang="en-US" altLang="zh-CN" i="1" dirty="0"/>
              <a:t>α-</a:t>
            </a:r>
            <a:r>
              <a:rPr lang="en-US" altLang="zh-CN" dirty="0"/>
              <a:t>1</a:t>
            </a:r>
            <a:r>
              <a:rPr lang="en-US" altLang="zh-CN" i="1" dirty="0"/>
              <a:t>)/(α+</a:t>
            </a:r>
            <a:r>
              <a:rPr lang="en-US" altLang="zh-CN" dirty="0"/>
              <a:t>1</a:t>
            </a:r>
            <a:r>
              <a:rPr lang="en-US" altLang="zh-CN" i="1" dirty="0"/>
              <a:t>) 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(n, k, </a:t>
            </a:r>
            <a:r>
              <a:rPr lang="en-US" altLang="zh-CN" i="1" dirty="0"/>
              <a:t>α</a:t>
            </a:r>
            <a:r>
              <a:rPr lang="en-US" i="1" dirty="0"/>
              <a:t>) </a:t>
            </a:r>
            <a:r>
              <a:rPr lang="en-US" dirty="0"/>
              <a:t>= (6, 4, 2)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(n’, k’)</a:t>
            </a:r>
            <a:r>
              <a:rPr lang="en-US" dirty="0">
                <a:sym typeface="Wingdings" panose="05000000000000000000" pitchFamily="2" charset="2"/>
              </a:rPr>
              <a:t> = (8, 6)</a:t>
            </a:r>
            <a:endParaRPr lang="en-US" dirty="0"/>
          </a:p>
          <a:p>
            <a:r>
              <a:rPr lang="en-US" dirty="0"/>
              <a:t>Idea: </a:t>
            </a:r>
          </a:p>
          <a:p>
            <a:pPr lvl="1"/>
            <a:r>
              <a:rPr lang="en-US" dirty="0"/>
              <a:t>Layering multiple </a:t>
            </a:r>
            <a:r>
              <a:rPr lang="en-US" i="1" dirty="0"/>
              <a:t>(n’, k’)</a:t>
            </a:r>
            <a:r>
              <a:rPr lang="en-US" dirty="0"/>
              <a:t> extended sub-stripes on a regular </a:t>
            </a:r>
            <a:r>
              <a:rPr lang="en-US" i="1" dirty="0"/>
              <a:t>(n, k)</a:t>
            </a:r>
            <a:r>
              <a:rPr lang="en-US" dirty="0"/>
              <a:t> stripe</a:t>
            </a:r>
          </a:p>
          <a:p>
            <a:pPr lvl="1"/>
            <a:r>
              <a:rPr lang="en-US" dirty="0"/>
              <a:t>Repairing a block in </a:t>
            </a:r>
            <a:r>
              <a:rPr lang="en-US" i="1" dirty="0"/>
              <a:t>(n, k) </a:t>
            </a:r>
            <a:r>
              <a:rPr lang="en-US" dirty="0"/>
              <a:t>stripe </a:t>
            </a:r>
            <a:r>
              <a:rPr lang="en-US" dirty="0">
                <a:sym typeface="Wingdings" panose="05000000000000000000" pitchFamily="2" charset="2"/>
              </a:rPr>
              <a:t> repairing </a:t>
            </a:r>
            <a:r>
              <a:rPr lang="en-US" altLang="zh-CN" i="1" dirty="0"/>
              <a:t>α </a:t>
            </a:r>
            <a:r>
              <a:rPr lang="en-US" altLang="zh-CN" dirty="0"/>
              <a:t>sub-blocks in </a:t>
            </a:r>
            <a:r>
              <a:rPr lang="en-US" altLang="zh-CN" i="1" dirty="0"/>
              <a:t>(n’, k’)</a:t>
            </a:r>
            <a:r>
              <a:rPr lang="en-US" altLang="zh-CN" dirty="0"/>
              <a:t> stripe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(n, k, </a:t>
            </a:r>
            <a:r>
              <a:rPr lang="en-US" altLang="zh-CN" i="1" dirty="0"/>
              <a:t>α</a:t>
            </a:r>
            <a:r>
              <a:rPr lang="en-US" i="1" dirty="0"/>
              <a:t>) </a:t>
            </a:r>
            <a:r>
              <a:rPr lang="en-US" dirty="0"/>
              <a:t>= (6, 4, 2)</a:t>
            </a:r>
          </a:p>
          <a:p>
            <a:pPr lvl="2"/>
            <a:r>
              <a:rPr lang="en-US" dirty="0"/>
              <a:t>Traditional erasure codes: Repairing a block retrieves </a:t>
            </a:r>
            <a:r>
              <a:rPr lang="en-US" i="1" dirty="0"/>
              <a:t>k</a:t>
            </a:r>
            <a:r>
              <a:rPr lang="en-US" dirty="0"/>
              <a:t> = 4 blocks</a:t>
            </a:r>
          </a:p>
          <a:p>
            <a:pPr lvl="2"/>
            <a:r>
              <a:rPr lang="en-US" dirty="0"/>
              <a:t>LESS: Repairing a block retrieves </a:t>
            </a:r>
            <a:r>
              <a:rPr lang="en-US" i="1" dirty="0"/>
              <a:t>k’</a:t>
            </a:r>
            <a:r>
              <a:rPr lang="en-US" dirty="0"/>
              <a:t> = 6 sub-blocks </a:t>
            </a:r>
            <a:r>
              <a:rPr lang="en-US" dirty="0">
                <a:sym typeface="Wingdings" panose="05000000000000000000" pitchFamily="2" charset="2"/>
              </a:rPr>
              <a:t> 3 blocks (25% less)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9C88A-11F6-4AA8-A5CE-3C5F49EE85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34CFBD-3752-4B2A-9CBD-7D4253D32CA5}"/>
              </a:ext>
            </a:extLst>
          </p:cNvPr>
          <p:cNvSpPr txBox="1"/>
          <p:nvPr/>
        </p:nvSpPr>
        <p:spPr>
          <a:xfrm>
            <a:off x="0" y="6488668"/>
            <a:ext cx="587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* See paper on how we handle the case where n is not divisible by </a:t>
            </a:r>
            <a:r>
              <a:rPr lang="en-US" altLang="zh-CN" sz="1400" i="1" dirty="0"/>
              <a:t>α+1</a:t>
            </a:r>
            <a:r>
              <a:rPr lang="en-US" altLang="zh-CN" i="1" dirty="0"/>
              <a:t>.</a:t>
            </a:r>
            <a:r>
              <a:rPr lang="en-US" dirty="0"/>
              <a:t> 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72966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6CE2288B-233D-1560-84CD-F7A1C0EA9922}"/>
              </a:ext>
            </a:extLst>
          </p:cNvPr>
          <p:cNvSpPr txBox="1">
            <a:spLocks/>
          </p:cNvSpPr>
          <p:nvPr/>
        </p:nvSpPr>
        <p:spPr bwMode="auto">
          <a:xfrm>
            <a:off x="6170611" y="1447801"/>
            <a:ext cx="5791189" cy="467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b="1" kern="0" dirty="0"/>
              <a:t>Encoding</a:t>
            </a:r>
          </a:p>
          <a:p>
            <a:r>
              <a:rPr lang="en-US" altLang="zh-CN" b="1" kern="0" dirty="0"/>
              <a:t>Decoding</a:t>
            </a:r>
            <a:r>
              <a:rPr lang="zh-CN" altLang="en-US" b="1" kern="0" dirty="0"/>
              <a:t> </a:t>
            </a:r>
            <a:r>
              <a:rPr lang="en-US" altLang="zh-CN" kern="0" dirty="0"/>
              <a:t>(similar</a:t>
            </a:r>
            <a:r>
              <a:rPr lang="zh-CN" altLang="en-US" kern="0" dirty="0"/>
              <a:t> </a:t>
            </a:r>
            <a:r>
              <a:rPr lang="en-US" altLang="zh-CN" kern="0" dirty="0"/>
              <a:t>to</a:t>
            </a:r>
            <a:r>
              <a:rPr lang="zh-CN" altLang="en-US" kern="0" dirty="0"/>
              <a:t> </a:t>
            </a:r>
            <a:r>
              <a:rPr lang="en-US" altLang="zh-CN" kern="0" dirty="0"/>
              <a:t>encoding)</a:t>
            </a:r>
            <a:endParaRPr lang="en-US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83676-CFB4-7E76-EA07-F251F28D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76200"/>
            <a:ext cx="10969943" cy="1143000"/>
          </a:xfrm>
        </p:spPr>
        <p:txBody>
          <a:bodyPr/>
          <a:lstStyle/>
          <a:p>
            <a:r>
              <a:rPr lang="en-US" dirty="0" err="1"/>
              <a:t>Vandermonde</a:t>
            </a:r>
            <a:r>
              <a:rPr lang="en-US" dirty="0"/>
              <a:t>-based RS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73D2E-F4CE-C9F2-FD20-BF0AD75AA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2" y="1447801"/>
            <a:ext cx="5332570" cy="4678364"/>
          </a:xfrm>
        </p:spPr>
        <p:txBody>
          <a:bodyPr/>
          <a:lstStyle/>
          <a:p>
            <a:r>
              <a:rPr lang="en-US" b="1" dirty="0"/>
              <a:t>Parity-check equation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3210A-A8DB-4FFC-CCB9-26D7FD0340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62A2853-DFE7-3173-2CDB-A28421323A2A}"/>
              </a:ext>
            </a:extLst>
          </p:cNvPr>
          <p:cNvGrpSpPr/>
          <p:nvPr/>
        </p:nvGrpSpPr>
        <p:grpSpPr>
          <a:xfrm>
            <a:off x="358550" y="3718984"/>
            <a:ext cx="3355585" cy="853016"/>
            <a:chOff x="531813" y="2133600"/>
            <a:chExt cx="3355585" cy="853016"/>
          </a:xfrm>
        </p:grpSpPr>
        <p:sp>
          <p:nvSpPr>
            <p:cNvPr id="8" name="Rectangle 51">
              <a:extLst>
                <a:ext uri="{FF2B5EF4-FFF2-40B4-BE49-F238E27FC236}">
                  <a16:creationId xmlns:a16="http://schemas.microsoft.com/office/drawing/2014/main" id="{DF543B83-339C-1058-F4AE-31AD5C8D8C08}"/>
                </a:ext>
              </a:extLst>
            </p:cNvPr>
            <p:cNvSpPr/>
            <p:nvPr/>
          </p:nvSpPr>
          <p:spPr>
            <a:xfrm>
              <a:off x="531814" y="2548619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1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 51">
              <a:extLst>
                <a:ext uri="{FF2B5EF4-FFF2-40B4-BE49-F238E27FC236}">
                  <a16:creationId xmlns:a16="http://schemas.microsoft.com/office/drawing/2014/main" id="{545F4C57-53EC-BD3C-15C9-3F48B425E5C7}"/>
                </a:ext>
              </a:extLst>
            </p:cNvPr>
            <p:cNvSpPr/>
            <p:nvPr/>
          </p:nvSpPr>
          <p:spPr>
            <a:xfrm>
              <a:off x="531813" y="2133600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1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4" name="Rectangle 51">
              <a:extLst>
                <a:ext uri="{FF2B5EF4-FFF2-40B4-BE49-F238E27FC236}">
                  <a16:creationId xmlns:a16="http://schemas.microsoft.com/office/drawing/2014/main" id="{E5270E9F-36BB-2475-B84E-AABAA0712DFC}"/>
                </a:ext>
              </a:extLst>
            </p:cNvPr>
            <p:cNvSpPr/>
            <p:nvPr/>
          </p:nvSpPr>
          <p:spPr>
            <a:xfrm>
              <a:off x="952305" y="2548619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2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" name="Rectangle 51">
              <a:extLst>
                <a:ext uri="{FF2B5EF4-FFF2-40B4-BE49-F238E27FC236}">
                  <a16:creationId xmlns:a16="http://schemas.microsoft.com/office/drawing/2014/main" id="{292B512A-2D47-7344-16F3-FBF95774E369}"/>
                </a:ext>
              </a:extLst>
            </p:cNvPr>
            <p:cNvSpPr/>
            <p:nvPr/>
          </p:nvSpPr>
          <p:spPr>
            <a:xfrm>
              <a:off x="952304" y="2133600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2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51">
              <a:extLst>
                <a:ext uri="{FF2B5EF4-FFF2-40B4-BE49-F238E27FC236}">
                  <a16:creationId xmlns:a16="http://schemas.microsoft.com/office/drawing/2014/main" id="{A3AED1AD-FB2C-4FDA-07B0-8698B5C88B56}"/>
                </a:ext>
              </a:extLst>
            </p:cNvPr>
            <p:cNvSpPr/>
            <p:nvPr/>
          </p:nvSpPr>
          <p:spPr>
            <a:xfrm>
              <a:off x="1370015" y="2548619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3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51">
              <a:extLst>
                <a:ext uri="{FF2B5EF4-FFF2-40B4-BE49-F238E27FC236}">
                  <a16:creationId xmlns:a16="http://schemas.microsoft.com/office/drawing/2014/main" id="{D515EC60-F6AD-E0A1-44BD-0574086532A7}"/>
                </a:ext>
              </a:extLst>
            </p:cNvPr>
            <p:cNvSpPr/>
            <p:nvPr/>
          </p:nvSpPr>
          <p:spPr>
            <a:xfrm>
              <a:off x="1370014" y="2133600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3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2" name="Rectangle 51">
              <a:extLst>
                <a:ext uri="{FF2B5EF4-FFF2-40B4-BE49-F238E27FC236}">
                  <a16:creationId xmlns:a16="http://schemas.microsoft.com/office/drawing/2014/main" id="{6633D653-8D9A-4A00-6C96-E503B8D3B609}"/>
                </a:ext>
              </a:extLst>
            </p:cNvPr>
            <p:cNvSpPr/>
            <p:nvPr/>
          </p:nvSpPr>
          <p:spPr>
            <a:xfrm>
              <a:off x="1790506" y="2548619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4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Rectangle 51">
              <a:extLst>
                <a:ext uri="{FF2B5EF4-FFF2-40B4-BE49-F238E27FC236}">
                  <a16:creationId xmlns:a16="http://schemas.microsoft.com/office/drawing/2014/main" id="{1091967C-F7C2-2AFC-484C-3E4E1B44713B}"/>
                </a:ext>
              </a:extLst>
            </p:cNvPr>
            <p:cNvSpPr/>
            <p:nvPr/>
          </p:nvSpPr>
          <p:spPr>
            <a:xfrm>
              <a:off x="1790505" y="2133600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4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6" name="Rectangle 51">
              <a:extLst>
                <a:ext uri="{FF2B5EF4-FFF2-40B4-BE49-F238E27FC236}">
                  <a16:creationId xmlns:a16="http://schemas.microsoft.com/office/drawing/2014/main" id="{0323A973-E154-990C-1F5E-9399878E11EF}"/>
                </a:ext>
              </a:extLst>
            </p:cNvPr>
            <p:cNvSpPr/>
            <p:nvPr/>
          </p:nvSpPr>
          <p:spPr>
            <a:xfrm>
              <a:off x="2208215" y="2548619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5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" name="Rectangle 51">
              <a:extLst>
                <a:ext uri="{FF2B5EF4-FFF2-40B4-BE49-F238E27FC236}">
                  <a16:creationId xmlns:a16="http://schemas.microsoft.com/office/drawing/2014/main" id="{44C52128-7FA1-6A45-AA93-0769C8186AFD}"/>
                </a:ext>
              </a:extLst>
            </p:cNvPr>
            <p:cNvSpPr/>
            <p:nvPr/>
          </p:nvSpPr>
          <p:spPr>
            <a:xfrm>
              <a:off x="2208214" y="2133600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5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51">
              <a:extLst>
                <a:ext uri="{FF2B5EF4-FFF2-40B4-BE49-F238E27FC236}">
                  <a16:creationId xmlns:a16="http://schemas.microsoft.com/office/drawing/2014/main" id="{587D5F2C-C3D4-8C34-4927-B030A16E908E}"/>
                </a:ext>
              </a:extLst>
            </p:cNvPr>
            <p:cNvSpPr/>
            <p:nvPr/>
          </p:nvSpPr>
          <p:spPr>
            <a:xfrm>
              <a:off x="2628706" y="2548619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6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Rectangle 51">
              <a:extLst>
                <a:ext uri="{FF2B5EF4-FFF2-40B4-BE49-F238E27FC236}">
                  <a16:creationId xmlns:a16="http://schemas.microsoft.com/office/drawing/2014/main" id="{B330E188-B805-8CEC-31BB-B24C8640AE8F}"/>
                </a:ext>
              </a:extLst>
            </p:cNvPr>
            <p:cNvSpPr/>
            <p:nvPr/>
          </p:nvSpPr>
          <p:spPr>
            <a:xfrm>
              <a:off x="2628705" y="2133600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6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4" name="Rectangle 51">
              <a:extLst>
                <a:ext uri="{FF2B5EF4-FFF2-40B4-BE49-F238E27FC236}">
                  <a16:creationId xmlns:a16="http://schemas.microsoft.com/office/drawing/2014/main" id="{6751FC35-3DDF-D8B9-4897-96B7E7A62018}"/>
                </a:ext>
              </a:extLst>
            </p:cNvPr>
            <p:cNvSpPr/>
            <p:nvPr/>
          </p:nvSpPr>
          <p:spPr>
            <a:xfrm>
              <a:off x="3046416" y="2548619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7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Rectangle 51">
              <a:extLst>
                <a:ext uri="{FF2B5EF4-FFF2-40B4-BE49-F238E27FC236}">
                  <a16:creationId xmlns:a16="http://schemas.microsoft.com/office/drawing/2014/main" id="{7E980C16-BE9F-427A-FF18-9EDB8BFD0149}"/>
                </a:ext>
              </a:extLst>
            </p:cNvPr>
            <p:cNvSpPr/>
            <p:nvPr/>
          </p:nvSpPr>
          <p:spPr>
            <a:xfrm>
              <a:off x="3046415" y="2133600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7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8" name="Rectangle 51">
              <a:extLst>
                <a:ext uri="{FF2B5EF4-FFF2-40B4-BE49-F238E27FC236}">
                  <a16:creationId xmlns:a16="http://schemas.microsoft.com/office/drawing/2014/main" id="{7B74CEDF-C958-7DE9-D2F0-345597DD0479}"/>
                </a:ext>
              </a:extLst>
            </p:cNvPr>
            <p:cNvSpPr/>
            <p:nvPr/>
          </p:nvSpPr>
          <p:spPr>
            <a:xfrm>
              <a:off x="3466907" y="2548619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8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0" name="Rectangle 51">
              <a:extLst>
                <a:ext uri="{FF2B5EF4-FFF2-40B4-BE49-F238E27FC236}">
                  <a16:creationId xmlns:a16="http://schemas.microsoft.com/office/drawing/2014/main" id="{88D9368B-E9F2-1383-2E25-1BC662CD5E21}"/>
                </a:ext>
              </a:extLst>
            </p:cNvPr>
            <p:cNvSpPr/>
            <p:nvPr/>
          </p:nvSpPr>
          <p:spPr>
            <a:xfrm>
              <a:off x="3466906" y="2133600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8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269D335-8C75-C59D-183B-E33D3C1C0279}"/>
                  </a:ext>
                </a:extLst>
              </p:cNvPr>
              <p:cNvSpPr txBox="1"/>
              <p:nvPr/>
            </p:nvSpPr>
            <p:spPr>
              <a:xfrm>
                <a:off x="3758077" y="3900499"/>
                <a:ext cx="413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269D335-8C75-C59D-183B-E33D3C1C0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077" y="3900499"/>
                <a:ext cx="41389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8439579-3246-003C-609D-D9A6F05CA3B7}"/>
              </a:ext>
            </a:extLst>
          </p:cNvPr>
          <p:cNvGrpSpPr/>
          <p:nvPr/>
        </p:nvGrpSpPr>
        <p:grpSpPr>
          <a:xfrm>
            <a:off x="4237700" y="2188496"/>
            <a:ext cx="498116" cy="3450304"/>
            <a:chOff x="4237700" y="2188496"/>
            <a:chExt cx="498116" cy="3450304"/>
          </a:xfrm>
        </p:grpSpPr>
        <p:sp>
          <p:nvSpPr>
            <p:cNvPr id="51" name="Rectangle 51">
              <a:extLst>
                <a:ext uri="{FF2B5EF4-FFF2-40B4-BE49-F238E27FC236}">
                  <a16:creationId xmlns:a16="http://schemas.microsoft.com/office/drawing/2014/main" id="{E41B13CA-1EC7-DCC5-605B-F836C8BF71EE}"/>
                </a:ext>
              </a:extLst>
            </p:cNvPr>
            <p:cNvSpPr/>
            <p:nvPr/>
          </p:nvSpPr>
          <p:spPr>
            <a:xfrm>
              <a:off x="4237700" y="2188496"/>
              <a:ext cx="498116" cy="437997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51">
              <a:extLst>
                <a:ext uri="{FF2B5EF4-FFF2-40B4-BE49-F238E27FC236}">
                  <a16:creationId xmlns:a16="http://schemas.microsoft.com/office/drawing/2014/main" id="{23A27EC4-986F-045D-3C06-0BFB01AD564C}"/>
                </a:ext>
              </a:extLst>
            </p:cNvPr>
            <p:cNvSpPr/>
            <p:nvPr/>
          </p:nvSpPr>
          <p:spPr>
            <a:xfrm>
              <a:off x="4237700" y="2613075"/>
              <a:ext cx="498116" cy="437997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51">
              <a:extLst>
                <a:ext uri="{FF2B5EF4-FFF2-40B4-BE49-F238E27FC236}">
                  <a16:creationId xmlns:a16="http://schemas.microsoft.com/office/drawing/2014/main" id="{475F7A85-4A1E-1F05-4A3C-674C5BB8A60C}"/>
                </a:ext>
              </a:extLst>
            </p:cNvPr>
            <p:cNvSpPr/>
            <p:nvPr/>
          </p:nvSpPr>
          <p:spPr>
            <a:xfrm>
              <a:off x="4237700" y="3051072"/>
              <a:ext cx="498116" cy="437997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3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51">
              <a:extLst>
                <a:ext uri="{FF2B5EF4-FFF2-40B4-BE49-F238E27FC236}">
                  <a16:creationId xmlns:a16="http://schemas.microsoft.com/office/drawing/2014/main" id="{0A09072F-5D6C-2981-290C-12EF9BE88339}"/>
                </a:ext>
              </a:extLst>
            </p:cNvPr>
            <p:cNvSpPr/>
            <p:nvPr/>
          </p:nvSpPr>
          <p:spPr>
            <a:xfrm>
              <a:off x="4237700" y="3475651"/>
              <a:ext cx="498116" cy="437997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4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51">
              <a:extLst>
                <a:ext uri="{FF2B5EF4-FFF2-40B4-BE49-F238E27FC236}">
                  <a16:creationId xmlns:a16="http://schemas.microsoft.com/office/drawing/2014/main" id="{05663689-10CE-C18A-B993-D450826D59C6}"/>
                </a:ext>
              </a:extLst>
            </p:cNvPr>
            <p:cNvSpPr/>
            <p:nvPr/>
          </p:nvSpPr>
          <p:spPr>
            <a:xfrm>
              <a:off x="4237700" y="3913648"/>
              <a:ext cx="498116" cy="437997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5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51">
              <a:extLst>
                <a:ext uri="{FF2B5EF4-FFF2-40B4-BE49-F238E27FC236}">
                  <a16:creationId xmlns:a16="http://schemas.microsoft.com/office/drawing/2014/main" id="{B6F4BC7B-9264-422C-0072-5159783878AD}"/>
                </a:ext>
              </a:extLst>
            </p:cNvPr>
            <p:cNvSpPr/>
            <p:nvPr/>
          </p:nvSpPr>
          <p:spPr>
            <a:xfrm>
              <a:off x="4237700" y="4338227"/>
              <a:ext cx="498116" cy="437997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6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51">
              <a:extLst>
                <a:ext uri="{FF2B5EF4-FFF2-40B4-BE49-F238E27FC236}">
                  <a16:creationId xmlns:a16="http://schemas.microsoft.com/office/drawing/2014/main" id="{53103CE3-51C9-7BE8-F0EE-5FEAAD2925A3}"/>
                </a:ext>
              </a:extLst>
            </p:cNvPr>
            <p:cNvSpPr/>
            <p:nvPr/>
          </p:nvSpPr>
          <p:spPr>
            <a:xfrm>
              <a:off x="4237700" y="4776224"/>
              <a:ext cx="498116" cy="437997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7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51">
              <a:extLst>
                <a:ext uri="{FF2B5EF4-FFF2-40B4-BE49-F238E27FC236}">
                  <a16:creationId xmlns:a16="http://schemas.microsoft.com/office/drawing/2014/main" id="{D5ECDC9F-BB07-6604-B980-3BFB6ADF3738}"/>
                </a:ext>
              </a:extLst>
            </p:cNvPr>
            <p:cNvSpPr/>
            <p:nvPr/>
          </p:nvSpPr>
          <p:spPr>
            <a:xfrm>
              <a:off x="4237700" y="5200803"/>
              <a:ext cx="498116" cy="437997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8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CFCD282-7717-E3A2-86D9-652A7053D4A4}"/>
                  </a:ext>
                </a:extLst>
              </p:cNvPr>
              <p:cNvSpPr txBox="1"/>
              <p:nvPr/>
            </p:nvSpPr>
            <p:spPr>
              <a:xfrm>
                <a:off x="4775751" y="3877521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CFCD282-7717-E3A2-86D9-652A7053D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751" y="3877521"/>
                <a:ext cx="4219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5602E4BE-8A7A-845C-C083-A5E3499B14A9}"/>
              </a:ext>
            </a:extLst>
          </p:cNvPr>
          <p:cNvGrpSpPr/>
          <p:nvPr/>
        </p:nvGrpSpPr>
        <p:grpSpPr>
          <a:xfrm>
            <a:off x="5234947" y="3696006"/>
            <a:ext cx="420491" cy="875994"/>
            <a:chOff x="5197661" y="2664634"/>
            <a:chExt cx="420491" cy="875994"/>
          </a:xfrm>
          <a:noFill/>
        </p:grpSpPr>
        <p:sp>
          <p:nvSpPr>
            <p:cNvPr id="70" name="Rectangle 51">
              <a:extLst>
                <a:ext uri="{FF2B5EF4-FFF2-40B4-BE49-F238E27FC236}">
                  <a16:creationId xmlns:a16="http://schemas.microsoft.com/office/drawing/2014/main" id="{182D0418-F1F3-CB7D-9290-C790418DF37E}"/>
                </a:ext>
              </a:extLst>
            </p:cNvPr>
            <p:cNvSpPr/>
            <p:nvPr/>
          </p:nvSpPr>
          <p:spPr>
            <a:xfrm>
              <a:off x="5197661" y="3102631"/>
              <a:ext cx="420491" cy="43799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0</a:t>
              </a:r>
              <a:endParaRPr lang="en-US" sz="2000" b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51">
              <a:extLst>
                <a:ext uri="{FF2B5EF4-FFF2-40B4-BE49-F238E27FC236}">
                  <a16:creationId xmlns:a16="http://schemas.microsoft.com/office/drawing/2014/main" id="{CF2C3305-0826-1582-D893-2047B264020F}"/>
                </a:ext>
              </a:extLst>
            </p:cNvPr>
            <p:cNvSpPr/>
            <p:nvPr/>
          </p:nvSpPr>
          <p:spPr>
            <a:xfrm>
              <a:off x="5197661" y="2664634"/>
              <a:ext cx="420491" cy="43799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0</a:t>
              </a:r>
              <a:endParaRPr lang="en-US" sz="2000" b="1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54EE18EF-FF40-A766-A5FC-CCAE80A585A2}"/>
              </a:ext>
            </a:extLst>
          </p:cNvPr>
          <p:cNvSpPr txBox="1"/>
          <p:nvPr/>
        </p:nvSpPr>
        <p:spPr>
          <a:xfrm>
            <a:off x="879055" y="3059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baseline="-25000" dirty="0"/>
              <a:t>Parity-check</a:t>
            </a:r>
            <a:r>
              <a:rPr lang="zh-CN" altLang="en-US" sz="2700" b="1" baseline="-25000" dirty="0"/>
              <a:t> </a:t>
            </a:r>
            <a:r>
              <a:rPr lang="en-US" altLang="zh-CN" sz="2700" b="1" baseline="-25000" dirty="0"/>
              <a:t>matrix</a:t>
            </a:r>
            <a:endParaRPr lang="en-US" sz="2700" b="1" baseline="-25000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00FC33F-4487-514F-DB5A-FF54232E1772}"/>
              </a:ext>
            </a:extLst>
          </p:cNvPr>
          <p:cNvCxnSpPr>
            <a:cxnSpLocks/>
          </p:cNvCxnSpPr>
          <p:nvPr/>
        </p:nvCxnSpPr>
        <p:spPr bwMode="auto">
          <a:xfrm>
            <a:off x="5942013" y="1219200"/>
            <a:ext cx="0" cy="4419600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17369C6-3E4B-BBCE-34D8-ADDE55500B83}"/>
              </a:ext>
            </a:extLst>
          </p:cNvPr>
          <p:cNvGrpSpPr/>
          <p:nvPr/>
        </p:nvGrpSpPr>
        <p:grpSpPr>
          <a:xfrm>
            <a:off x="11539896" y="2746272"/>
            <a:ext cx="498116" cy="2587728"/>
            <a:chOff x="8689414" y="2240956"/>
            <a:chExt cx="498116" cy="2587728"/>
          </a:xfrm>
          <a:solidFill>
            <a:srgbClr val="83CBEB"/>
          </a:solidFill>
        </p:grpSpPr>
        <p:sp>
          <p:nvSpPr>
            <p:cNvPr id="78" name="Rectangle 51">
              <a:extLst>
                <a:ext uri="{FF2B5EF4-FFF2-40B4-BE49-F238E27FC236}">
                  <a16:creationId xmlns:a16="http://schemas.microsoft.com/office/drawing/2014/main" id="{632D6A81-CE5D-F313-2D55-2619CA317797}"/>
                </a:ext>
              </a:extLst>
            </p:cNvPr>
            <p:cNvSpPr/>
            <p:nvPr/>
          </p:nvSpPr>
          <p:spPr>
            <a:xfrm>
              <a:off x="8689414" y="2240956"/>
              <a:ext cx="498116" cy="43799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51">
              <a:extLst>
                <a:ext uri="{FF2B5EF4-FFF2-40B4-BE49-F238E27FC236}">
                  <a16:creationId xmlns:a16="http://schemas.microsoft.com/office/drawing/2014/main" id="{F6272F2E-DC27-AB9C-D651-494DCE8FA7FE}"/>
                </a:ext>
              </a:extLst>
            </p:cNvPr>
            <p:cNvSpPr/>
            <p:nvPr/>
          </p:nvSpPr>
          <p:spPr>
            <a:xfrm>
              <a:off x="8689414" y="2665535"/>
              <a:ext cx="498116" cy="43799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51">
              <a:extLst>
                <a:ext uri="{FF2B5EF4-FFF2-40B4-BE49-F238E27FC236}">
                  <a16:creationId xmlns:a16="http://schemas.microsoft.com/office/drawing/2014/main" id="{CAF15A69-2655-2A63-EEDB-BC921467E364}"/>
                </a:ext>
              </a:extLst>
            </p:cNvPr>
            <p:cNvSpPr/>
            <p:nvPr/>
          </p:nvSpPr>
          <p:spPr>
            <a:xfrm>
              <a:off x="8689414" y="3103532"/>
              <a:ext cx="498116" cy="43799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3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51">
              <a:extLst>
                <a:ext uri="{FF2B5EF4-FFF2-40B4-BE49-F238E27FC236}">
                  <a16:creationId xmlns:a16="http://schemas.microsoft.com/office/drawing/2014/main" id="{63D644FB-E750-4AC1-4593-AB84D23A7BD3}"/>
                </a:ext>
              </a:extLst>
            </p:cNvPr>
            <p:cNvSpPr/>
            <p:nvPr/>
          </p:nvSpPr>
          <p:spPr>
            <a:xfrm>
              <a:off x="8689414" y="3528111"/>
              <a:ext cx="498116" cy="43799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4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51">
              <a:extLst>
                <a:ext uri="{FF2B5EF4-FFF2-40B4-BE49-F238E27FC236}">
                  <a16:creationId xmlns:a16="http://schemas.microsoft.com/office/drawing/2014/main" id="{AEAB9254-22B2-8403-377F-FAF16948E21D}"/>
                </a:ext>
              </a:extLst>
            </p:cNvPr>
            <p:cNvSpPr/>
            <p:nvPr/>
          </p:nvSpPr>
          <p:spPr>
            <a:xfrm>
              <a:off x="8689414" y="3966108"/>
              <a:ext cx="498116" cy="43799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5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51">
              <a:extLst>
                <a:ext uri="{FF2B5EF4-FFF2-40B4-BE49-F238E27FC236}">
                  <a16:creationId xmlns:a16="http://schemas.microsoft.com/office/drawing/2014/main" id="{096562A7-169C-C2E7-C16F-61D6C0B277D3}"/>
                </a:ext>
              </a:extLst>
            </p:cNvPr>
            <p:cNvSpPr/>
            <p:nvPr/>
          </p:nvSpPr>
          <p:spPr>
            <a:xfrm>
              <a:off x="8689414" y="4390687"/>
              <a:ext cx="498116" cy="43799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6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DDD10FA-057F-E2DF-BFFF-E782F32EF234}"/>
              </a:ext>
            </a:extLst>
          </p:cNvPr>
          <p:cNvGrpSpPr/>
          <p:nvPr/>
        </p:nvGrpSpPr>
        <p:grpSpPr>
          <a:xfrm>
            <a:off x="6246812" y="3696006"/>
            <a:ext cx="498116" cy="862576"/>
            <a:chOff x="6331810" y="3391206"/>
            <a:chExt cx="498116" cy="862576"/>
          </a:xfrm>
          <a:solidFill>
            <a:srgbClr val="F6C6AD"/>
          </a:solidFill>
        </p:grpSpPr>
        <p:sp>
          <p:nvSpPr>
            <p:cNvPr id="91" name="Rectangle 51">
              <a:extLst>
                <a:ext uri="{FF2B5EF4-FFF2-40B4-BE49-F238E27FC236}">
                  <a16:creationId xmlns:a16="http://schemas.microsoft.com/office/drawing/2014/main" id="{AF64F165-C842-D41F-452D-870DDD2204C2}"/>
                </a:ext>
              </a:extLst>
            </p:cNvPr>
            <p:cNvSpPr/>
            <p:nvPr/>
          </p:nvSpPr>
          <p:spPr>
            <a:xfrm>
              <a:off x="6331810" y="3391206"/>
              <a:ext cx="498116" cy="43799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7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51">
              <a:extLst>
                <a:ext uri="{FF2B5EF4-FFF2-40B4-BE49-F238E27FC236}">
                  <a16:creationId xmlns:a16="http://schemas.microsoft.com/office/drawing/2014/main" id="{0B02D32D-DED7-A5E7-3B88-8E7387F938BC}"/>
                </a:ext>
              </a:extLst>
            </p:cNvPr>
            <p:cNvSpPr/>
            <p:nvPr/>
          </p:nvSpPr>
          <p:spPr>
            <a:xfrm>
              <a:off x="6331810" y="3815785"/>
              <a:ext cx="498116" cy="43799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8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94" name="Rectangle 51">
            <a:extLst>
              <a:ext uri="{FF2B5EF4-FFF2-40B4-BE49-F238E27FC236}">
                <a16:creationId xmlns:a16="http://schemas.microsoft.com/office/drawing/2014/main" id="{C6A7A51C-6BDA-BFEE-1C35-4D7C703A762A}"/>
              </a:ext>
            </a:extLst>
          </p:cNvPr>
          <p:cNvSpPr/>
          <p:nvPr/>
        </p:nvSpPr>
        <p:spPr>
          <a:xfrm>
            <a:off x="6757582" y="5543368"/>
            <a:ext cx="345103" cy="267835"/>
          </a:xfrm>
          <a:prstGeom prst="rect">
            <a:avLst/>
          </a:prstGeom>
          <a:solidFill>
            <a:srgbClr val="83CBEB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881150C-7E59-5F55-D5BD-D351105D46DF}"/>
              </a:ext>
            </a:extLst>
          </p:cNvPr>
          <p:cNvSpPr txBox="1"/>
          <p:nvPr/>
        </p:nvSpPr>
        <p:spPr>
          <a:xfrm>
            <a:off x="7203316" y="5410200"/>
            <a:ext cx="150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baseline="-25000" dirty="0"/>
              <a:t>Data</a:t>
            </a:r>
            <a:r>
              <a:rPr lang="zh-CN" altLang="en-US" sz="2700" b="1" baseline="-25000" dirty="0"/>
              <a:t> </a:t>
            </a:r>
            <a:r>
              <a:rPr lang="en-US" altLang="zh-CN" sz="2700" b="1" baseline="-25000" dirty="0"/>
              <a:t>Blocks</a:t>
            </a:r>
            <a:endParaRPr lang="en-US" sz="2700" b="1" baseline="-25000" dirty="0"/>
          </a:p>
        </p:txBody>
      </p:sp>
      <p:sp>
        <p:nvSpPr>
          <p:cNvPr id="98" name="Rectangle 51">
            <a:extLst>
              <a:ext uri="{FF2B5EF4-FFF2-40B4-BE49-F238E27FC236}">
                <a16:creationId xmlns:a16="http://schemas.microsoft.com/office/drawing/2014/main" id="{A9C6E9B2-E0E6-F4DC-9DD3-08844FB0F3CD}"/>
              </a:ext>
            </a:extLst>
          </p:cNvPr>
          <p:cNvSpPr/>
          <p:nvPr/>
        </p:nvSpPr>
        <p:spPr>
          <a:xfrm>
            <a:off x="8990322" y="5543811"/>
            <a:ext cx="345103" cy="267835"/>
          </a:xfrm>
          <a:prstGeom prst="rect">
            <a:avLst/>
          </a:prstGeom>
          <a:solidFill>
            <a:srgbClr val="F6C6AD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9FFB4A4-77D8-C287-5AF3-2ABBB3ECAB0D}"/>
              </a:ext>
            </a:extLst>
          </p:cNvPr>
          <p:cNvSpPr txBox="1"/>
          <p:nvPr/>
        </p:nvSpPr>
        <p:spPr>
          <a:xfrm>
            <a:off x="9436055" y="5410643"/>
            <a:ext cx="191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baseline="-25000" dirty="0"/>
              <a:t>Parity</a:t>
            </a:r>
            <a:r>
              <a:rPr lang="zh-CN" altLang="en-US" sz="2700" b="1" baseline="-25000" dirty="0"/>
              <a:t> </a:t>
            </a:r>
            <a:r>
              <a:rPr lang="en-US" altLang="zh-CN" sz="2700" b="1" baseline="-25000" dirty="0"/>
              <a:t>Blocks</a:t>
            </a:r>
            <a:endParaRPr lang="en-US" sz="27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AD0540C-8307-EE53-2DF4-CE53677B7FF3}"/>
                  </a:ext>
                </a:extLst>
              </p:cNvPr>
              <p:cNvSpPr txBox="1"/>
              <p:nvPr/>
            </p:nvSpPr>
            <p:spPr>
              <a:xfrm>
                <a:off x="6739302" y="3900499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AD0540C-8307-EE53-2DF4-CE53677B7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302" y="3900499"/>
                <a:ext cx="42191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FC05122-3D0E-B4BD-1357-DA578ECE6C50}"/>
                  </a:ext>
                </a:extLst>
              </p:cNvPr>
              <p:cNvSpPr txBox="1"/>
              <p:nvPr/>
            </p:nvSpPr>
            <p:spPr>
              <a:xfrm>
                <a:off x="7946536" y="3520419"/>
                <a:ext cx="5100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FC05122-3D0E-B4BD-1357-DA578ECE6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536" y="3520419"/>
                <a:ext cx="51007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5670CFE-C983-37AB-7DB6-51385155183D}"/>
                  </a:ext>
                </a:extLst>
              </p:cNvPr>
              <p:cNvSpPr txBox="1"/>
              <p:nvPr/>
            </p:nvSpPr>
            <p:spPr>
              <a:xfrm>
                <a:off x="8075612" y="3897868"/>
                <a:ext cx="413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5670CFE-C983-37AB-7DB6-513851551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612" y="3897868"/>
                <a:ext cx="41389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7F6625D-3B3E-1A22-5A56-F23A1720909A}"/>
              </a:ext>
            </a:extLst>
          </p:cNvPr>
          <p:cNvGrpSpPr/>
          <p:nvPr/>
        </p:nvGrpSpPr>
        <p:grpSpPr>
          <a:xfrm>
            <a:off x="7151752" y="3694077"/>
            <a:ext cx="840983" cy="853016"/>
            <a:chOff x="7274209" y="2274120"/>
            <a:chExt cx="840983" cy="853016"/>
          </a:xfrm>
        </p:grpSpPr>
        <p:sp>
          <p:nvSpPr>
            <p:cNvPr id="139" name="Rectangle 51">
              <a:extLst>
                <a:ext uri="{FF2B5EF4-FFF2-40B4-BE49-F238E27FC236}">
                  <a16:creationId xmlns:a16="http://schemas.microsoft.com/office/drawing/2014/main" id="{8AC9EB8E-82D0-AE30-FFA6-FB520A54F0C6}"/>
                </a:ext>
              </a:extLst>
            </p:cNvPr>
            <p:cNvSpPr/>
            <p:nvPr/>
          </p:nvSpPr>
          <p:spPr>
            <a:xfrm>
              <a:off x="7274210" y="2689139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7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0" name="Rectangle 51">
              <a:extLst>
                <a:ext uri="{FF2B5EF4-FFF2-40B4-BE49-F238E27FC236}">
                  <a16:creationId xmlns:a16="http://schemas.microsoft.com/office/drawing/2014/main" id="{6F53DCCF-045B-A57E-C2A3-4998574F6C9E}"/>
                </a:ext>
              </a:extLst>
            </p:cNvPr>
            <p:cNvSpPr/>
            <p:nvPr/>
          </p:nvSpPr>
          <p:spPr>
            <a:xfrm>
              <a:off x="7274209" y="2274120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7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41" name="Rectangle 51">
              <a:extLst>
                <a:ext uri="{FF2B5EF4-FFF2-40B4-BE49-F238E27FC236}">
                  <a16:creationId xmlns:a16="http://schemas.microsoft.com/office/drawing/2014/main" id="{FD9CEB0D-E414-79A7-D7FF-F96B4A13661E}"/>
                </a:ext>
              </a:extLst>
            </p:cNvPr>
            <p:cNvSpPr/>
            <p:nvPr/>
          </p:nvSpPr>
          <p:spPr>
            <a:xfrm>
              <a:off x="7694701" y="2689139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8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2" name="Rectangle 51">
              <a:extLst>
                <a:ext uri="{FF2B5EF4-FFF2-40B4-BE49-F238E27FC236}">
                  <a16:creationId xmlns:a16="http://schemas.microsoft.com/office/drawing/2014/main" id="{F137BDBA-3462-BF63-D5DB-A4800BC40B4E}"/>
                </a:ext>
              </a:extLst>
            </p:cNvPr>
            <p:cNvSpPr/>
            <p:nvPr/>
          </p:nvSpPr>
          <p:spPr>
            <a:xfrm>
              <a:off x="7694700" y="2274120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8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C626A83-D7EE-4300-421C-56E077E6041B}"/>
              </a:ext>
            </a:extLst>
          </p:cNvPr>
          <p:cNvGrpSpPr/>
          <p:nvPr/>
        </p:nvGrpSpPr>
        <p:grpSpPr>
          <a:xfrm>
            <a:off x="8530028" y="3718984"/>
            <a:ext cx="2517384" cy="853016"/>
            <a:chOff x="6530474" y="4627945"/>
            <a:chExt cx="2517384" cy="853016"/>
          </a:xfrm>
        </p:grpSpPr>
        <p:sp>
          <p:nvSpPr>
            <p:cNvPr id="144" name="Rectangle 51">
              <a:extLst>
                <a:ext uri="{FF2B5EF4-FFF2-40B4-BE49-F238E27FC236}">
                  <a16:creationId xmlns:a16="http://schemas.microsoft.com/office/drawing/2014/main" id="{875B489B-49C6-AA02-7997-E0F944A71B31}"/>
                </a:ext>
              </a:extLst>
            </p:cNvPr>
            <p:cNvSpPr/>
            <p:nvPr/>
          </p:nvSpPr>
          <p:spPr>
            <a:xfrm>
              <a:off x="6530475" y="5042964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1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5" name="Rectangle 51">
              <a:extLst>
                <a:ext uri="{FF2B5EF4-FFF2-40B4-BE49-F238E27FC236}">
                  <a16:creationId xmlns:a16="http://schemas.microsoft.com/office/drawing/2014/main" id="{FC7EDBC1-E3C0-BF41-E5F9-815ABB1DBD7A}"/>
                </a:ext>
              </a:extLst>
            </p:cNvPr>
            <p:cNvSpPr/>
            <p:nvPr/>
          </p:nvSpPr>
          <p:spPr>
            <a:xfrm>
              <a:off x="6530474" y="4627945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1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46" name="Rectangle 51">
              <a:extLst>
                <a:ext uri="{FF2B5EF4-FFF2-40B4-BE49-F238E27FC236}">
                  <a16:creationId xmlns:a16="http://schemas.microsoft.com/office/drawing/2014/main" id="{69E93E22-DA7E-EB8C-BED0-78B5C1C739F8}"/>
                </a:ext>
              </a:extLst>
            </p:cNvPr>
            <p:cNvSpPr/>
            <p:nvPr/>
          </p:nvSpPr>
          <p:spPr>
            <a:xfrm>
              <a:off x="6950966" y="5042964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2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7" name="Rectangle 51">
              <a:extLst>
                <a:ext uri="{FF2B5EF4-FFF2-40B4-BE49-F238E27FC236}">
                  <a16:creationId xmlns:a16="http://schemas.microsoft.com/office/drawing/2014/main" id="{67298F18-5F3D-2236-3F49-7DC5D6264161}"/>
                </a:ext>
              </a:extLst>
            </p:cNvPr>
            <p:cNvSpPr/>
            <p:nvPr/>
          </p:nvSpPr>
          <p:spPr>
            <a:xfrm>
              <a:off x="6950965" y="4627945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2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48" name="Rectangle 51">
              <a:extLst>
                <a:ext uri="{FF2B5EF4-FFF2-40B4-BE49-F238E27FC236}">
                  <a16:creationId xmlns:a16="http://schemas.microsoft.com/office/drawing/2014/main" id="{CF3B3FC2-D01A-4B4E-E1AD-E21636F702EB}"/>
                </a:ext>
              </a:extLst>
            </p:cNvPr>
            <p:cNvSpPr/>
            <p:nvPr/>
          </p:nvSpPr>
          <p:spPr>
            <a:xfrm>
              <a:off x="7368676" y="5042964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3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9" name="Rectangle 51">
              <a:extLst>
                <a:ext uri="{FF2B5EF4-FFF2-40B4-BE49-F238E27FC236}">
                  <a16:creationId xmlns:a16="http://schemas.microsoft.com/office/drawing/2014/main" id="{3F24E81C-856A-E9B4-C90F-3471982D889A}"/>
                </a:ext>
              </a:extLst>
            </p:cNvPr>
            <p:cNvSpPr/>
            <p:nvPr/>
          </p:nvSpPr>
          <p:spPr>
            <a:xfrm>
              <a:off x="7368675" y="4627945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3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0" name="Rectangle 51">
              <a:extLst>
                <a:ext uri="{FF2B5EF4-FFF2-40B4-BE49-F238E27FC236}">
                  <a16:creationId xmlns:a16="http://schemas.microsoft.com/office/drawing/2014/main" id="{B781EAA9-4DE0-C024-DE6B-BBBF8A83A25E}"/>
                </a:ext>
              </a:extLst>
            </p:cNvPr>
            <p:cNvSpPr/>
            <p:nvPr/>
          </p:nvSpPr>
          <p:spPr>
            <a:xfrm>
              <a:off x="7789167" y="5042964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4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1" name="Rectangle 51">
              <a:extLst>
                <a:ext uri="{FF2B5EF4-FFF2-40B4-BE49-F238E27FC236}">
                  <a16:creationId xmlns:a16="http://schemas.microsoft.com/office/drawing/2014/main" id="{94A9DCE3-E7CD-AF6A-9475-04A0209F5157}"/>
                </a:ext>
              </a:extLst>
            </p:cNvPr>
            <p:cNvSpPr/>
            <p:nvPr/>
          </p:nvSpPr>
          <p:spPr>
            <a:xfrm>
              <a:off x="7789166" y="4627945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4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2" name="Rectangle 51">
              <a:extLst>
                <a:ext uri="{FF2B5EF4-FFF2-40B4-BE49-F238E27FC236}">
                  <a16:creationId xmlns:a16="http://schemas.microsoft.com/office/drawing/2014/main" id="{83861EF1-43C1-A25C-2343-39E852131A44}"/>
                </a:ext>
              </a:extLst>
            </p:cNvPr>
            <p:cNvSpPr/>
            <p:nvPr/>
          </p:nvSpPr>
          <p:spPr>
            <a:xfrm>
              <a:off x="8206876" y="5042964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5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3" name="Rectangle 51">
              <a:extLst>
                <a:ext uri="{FF2B5EF4-FFF2-40B4-BE49-F238E27FC236}">
                  <a16:creationId xmlns:a16="http://schemas.microsoft.com/office/drawing/2014/main" id="{3BE21C1B-7671-EA34-0405-D0228B42B09E}"/>
                </a:ext>
              </a:extLst>
            </p:cNvPr>
            <p:cNvSpPr/>
            <p:nvPr/>
          </p:nvSpPr>
          <p:spPr>
            <a:xfrm>
              <a:off x="8206875" y="4627945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5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4" name="Rectangle 51">
              <a:extLst>
                <a:ext uri="{FF2B5EF4-FFF2-40B4-BE49-F238E27FC236}">
                  <a16:creationId xmlns:a16="http://schemas.microsoft.com/office/drawing/2014/main" id="{F74A110B-5B5F-98BA-B477-21C688EDD7AC}"/>
                </a:ext>
              </a:extLst>
            </p:cNvPr>
            <p:cNvSpPr/>
            <p:nvPr/>
          </p:nvSpPr>
          <p:spPr>
            <a:xfrm>
              <a:off x="8627367" y="5042964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6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5" name="Rectangle 51">
              <a:extLst>
                <a:ext uri="{FF2B5EF4-FFF2-40B4-BE49-F238E27FC236}">
                  <a16:creationId xmlns:a16="http://schemas.microsoft.com/office/drawing/2014/main" id="{640F63F2-2581-5260-E2FA-3B70275C8936}"/>
                </a:ext>
              </a:extLst>
            </p:cNvPr>
            <p:cNvSpPr/>
            <p:nvPr/>
          </p:nvSpPr>
          <p:spPr>
            <a:xfrm>
              <a:off x="8627366" y="4627945"/>
              <a:ext cx="420491" cy="43799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6</a:t>
              </a:r>
              <a:r>
                <a:rPr lang="en-US" sz="2000" b="1" baseline="300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7090B32-9837-F1B8-7BF9-CF376B460FF7}"/>
                  </a:ext>
                </a:extLst>
              </p:cNvPr>
              <p:cNvSpPr txBox="1"/>
              <p:nvPr/>
            </p:nvSpPr>
            <p:spPr>
              <a:xfrm>
                <a:off x="11090717" y="3879493"/>
                <a:ext cx="413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7090B32-9837-F1B8-7BF9-CF376B460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717" y="3879493"/>
                <a:ext cx="41389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TextBox 157">
            <a:extLst>
              <a:ext uri="{FF2B5EF4-FFF2-40B4-BE49-F238E27FC236}">
                <a16:creationId xmlns:a16="http://schemas.microsoft.com/office/drawing/2014/main" id="{125DA22E-9D2F-20C2-FCD4-FA4A7E4EB47D}"/>
              </a:ext>
            </a:extLst>
          </p:cNvPr>
          <p:cNvSpPr txBox="1"/>
          <p:nvPr/>
        </p:nvSpPr>
        <p:spPr>
          <a:xfrm>
            <a:off x="7572242" y="2830970"/>
            <a:ext cx="332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baseline="-25000" dirty="0"/>
              <a:t>Generator</a:t>
            </a:r>
            <a:r>
              <a:rPr lang="zh-CN" altLang="en-US" sz="2700" b="1" baseline="-25000" dirty="0"/>
              <a:t> </a:t>
            </a:r>
            <a:r>
              <a:rPr lang="en-US" altLang="zh-CN" sz="2700" b="1" baseline="-25000" dirty="0"/>
              <a:t>(encoding)</a:t>
            </a:r>
            <a:r>
              <a:rPr lang="zh-CN" altLang="en-US" sz="2700" b="1" baseline="-25000" dirty="0"/>
              <a:t> </a:t>
            </a:r>
            <a:r>
              <a:rPr lang="en-US" altLang="zh-CN" sz="2700" b="1" baseline="-25000" dirty="0"/>
              <a:t>matrix</a:t>
            </a:r>
            <a:endParaRPr lang="en-US" sz="2700" b="1" baseline="-25000" dirty="0"/>
          </a:p>
        </p:txBody>
      </p:sp>
      <p:sp>
        <p:nvSpPr>
          <p:cNvPr id="159" name="Right Brace 158">
            <a:extLst>
              <a:ext uri="{FF2B5EF4-FFF2-40B4-BE49-F238E27FC236}">
                <a16:creationId xmlns:a16="http://schemas.microsoft.com/office/drawing/2014/main" id="{387F7DA4-8DD3-F75D-4E25-957779766527}"/>
              </a:ext>
            </a:extLst>
          </p:cNvPr>
          <p:cNvSpPr/>
          <p:nvPr/>
        </p:nvSpPr>
        <p:spPr bwMode="auto">
          <a:xfrm rot="16200000">
            <a:off x="8973216" y="1540100"/>
            <a:ext cx="304800" cy="3930202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H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40F9164E-D804-C29C-3B76-576CB0AF25A3}"/>
              </a:ext>
            </a:extLst>
          </p:cNvPr>
          <p:cNvSpPr txBox="1"/>
          <p:nvPr/>
        </p:nvSpPr>
        <p:spPr>
          <a:xfrm>
            <a:off x="7201982" y="4648200"/>
            <a:ext cx="7405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P</a:t>
            </a:r>
            <a:r>
              <a:rPr lang="en-US" altLang="zh-CN" sz="2000" b="1" baseline="30000" dirty="0">
                <a:solidFill>
                  <a:schemeClr val="tx1"/>
                </a:solidFill>
              </a:rPr>
              <a:t>(2)</a:t>
            </a:r>
            <a:endParaRPr lang="en-US" sz="2000" b="1" baseline="30000" dirty="0">
              <a:solidFill>
                <a:schemeClr val="tx1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F22A7F8-FB21-6318-E2F5-93C63A1AAB02}"/>
              </a:ext>
            </a:extLst>
          </p:cNvPr>
          <p:cNvSpPr txBox="1"/>
          <p:nvPr/>
        </p:nvSpPr>
        <p:spPr>
          <a:xfrm>
            <a:off x="9465908" y="4681844"/>
            <a:ext cx="7405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P</a:t>
            </a:r>
            <a:r>
              <a:rPr lang="en-US" altLang="zh-CN" sz="2000" b="1" baseline="30000" dirty="0">
                <a:solidFill>
                  <a:schemeClr val="tx1"/>
                </a:solidFill>
              </a:rPr>
              <a:t>(</a:t>
            </a:r>
            <a:r>
              <a:rPr lang="en-US" altLang="zh-CN" sz="2000" b="1" baseline="30000" dirty="0"/>
              <a:t>1</a:t>
            </a:r>
            <a:r>
              <a:rPr lang="en-US" altLang="zh-CN" sz="2000" b="1" baseline="30000" dirty="0">
                <a:solidFill>
                  <a:schemeClr val="tx1"/>
                </a:solidFill>
              </a:rPr>
              <a:t>)</a:t>
            </a:r>
            <a:endParaRPr lang="en-US" sz="2000" b="1" baseline="30000" dirty="0">
              <a:solidFill>
                <a:schemeClr val="tx1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1875994-B987-23F8-CA60-FF95A81F6B2E}"/>
              </a:ext>
            </a:extLst>
          </p:cNvPr>
          <p:cNvSpPr txBox="1"/>
          <p:nvPr/>
        </p:nvSpPr>
        <p:spPr>
          <a:xfrm>
            <a:off x="1827212" y="4705290"/>
            <a:ext cx="412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</a:rPr>
              <a:t>P</a:t>
            </a:r>
            <a:endParaRPr lang="en-US" sz="20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DAADF982-6C85-A623-A05A-1EF54F9F0F00}"/>
              </a:ext>
            </a:extLst>
          </p:cNvPr>
          <p:cNvSpPr txBox="1"/>
          <p:nvPr/>
        </p:nvSpPr>
        <p:spPr>
          <a:xfrm>
            <a:off x="2713988" y="6172200"/>
            <a:ext cx="632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(8,6)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Vandermonde</a:t>
            </a:r>
            <a:r>
              <a:rPr lang="en-US" altLang="zh-CN" sz="2400" dirty="0">
                <a:solidFill>
                  <a:schemeClr val="tx1"/>
                </a:solidFill>
              </a:rPr>
              <a:t>-based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RS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code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7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8C35B-74E4-5C23-CC83-51D2F313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Construction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B79F-CD5A-2439-2DE0-689790C9F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341436"/>
            <a:ext cx="10969943" cy="4678364"/>
          </a:xfrm>
        </p:spPr>
        <p:txBody>
          <a:bodyPr/>
          <a:lstStyle/>
          <a:p>
            <a:r>
              <a:rPr lang="en-US" altLang="zh-CN" dirty="0"/>
              <a:t>(</a:t>
            </a:r>
            <a:r>
              <a:rPr lang="en-US" altLang="zh-CN" i="1" dirty="0"/>
              <a:t>n, k, α</a:t>
            </a:r>
            <a:r>
              <a:rPr lang="en-US" altLang="zh-CN" dirty="0"/>
              <a:t>)</a:t>
            </a:r>
            <a:r>
              <a:rPr lang="zh-CN" altLang="en-US" i="1" dirty="0"/>
              <a:t> </a:t>
            </a:r>
            <a:r>
              <a:rPr lang="en-US" altLang="zh-CN" i="1" dirty="0"/>
              <a:t>=</a:t>
            </a:r>
            <a:r>
              <a:rPr lang="zh-CN" altLang="en-US" i="1" dirty="0"/>
              <a:t> </a:t>
            </a:r>
            <a:r>
              <a:rPr lang="en-US" altLang="zh-CN" dirty="0"/>
              <a:t>(6, 4, 2)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34309-A759-0A2B-CEA6-9EE76EBAF2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D4F412-8F5B-E7A9-F51C-72E3BE8BEA4C}"/>
              </a:ext>
            </a:extLst>
          </p:cNvPr>
          <p:cNvGrpSpPr/>
          <p:nvPr/>
        </p:nvGrpSpPr>
        <p:grpSpPr>
          <a:xfrm>
            <a:off x="8532812" y="1752600"/>
            <a:ext cx="614434" cy="4413061"/>
            <a:chOff x="4237700" y="2188496"/>
            <a:chExt cx="614434" cy="4413061"/>
          </a:xfrm>
        </p:grpSpPr>
        <p:sp>
          <p:nvSpPr>
            <p:cNvPr id="8" name="Rectangle 51">
              <a:extLst>
                <a:ext uri="{FF2B5EF4-FFF2-40B4-BE49-F238E27FC236}">
                  <a16:creationId xmlns:a16="http://schemas.microsoft.com/office/drawing/2014/main" id="{772CB6FD-387B-A612-0F3A-8AD40CE33A46}"/>
                </a:ext>
              </a:extLst>
            </p:cNvPr>
            <p:cNvSpPr/>
            <p:nvPr/>
          </p:nvSpPr>
          <p:spPr>
            <a:xfrm>
              <a:off x="4237700" y="2188496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1,1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BD3360A0-7555-B3F3-8E84-46A896822848}"/>
                </a:ext>
              </a:extLst>
            </p:cNvPr>
            <p:cNvSpPr/>
            <p:nvPr/>
          </p:nvSpPr>
          <p:spPr>
            <a:xfrm>
              <a:off x="4237700" y="2727575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2,1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51">
              <a:extLst>
                <a:ext uri="{FF2B5EF4-FFF2-40B4-BE49-F238E27FC236}">
                  <a16:creationId xmlns:a16="http://schemas.microsoft.com/office/drawing/2014/main" id="{BCDEB962-4F08-62CE-CA47-4F17370A40E1}"/>
                </a:ext>
              </a:extLst>
            </p:cNvPr>
            <p:cNvSpPr/>
            <p:nvPr/>
          </p:nvSpPr>
          <p:spPr>
            <a:xfrm>
              <a:off x="4237700" y="3271541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3,1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51">
              <a:extLst>
                <a:ext uri="{FF2B5EF4-FFF2-40B4-BE49-F238E27FC236}">
                  <a16:creationId xmlns:a16="http://schemas.microsoft.com/office/drawing/2014/main" id="{9F4C3AEA-33FD-44AF-26E9-613A1FDA8079}"/>
                </a:ext>
              </a:extLst>
            </p:cNvPr>
            <p:cNvSpPr/>
            <p:nvPr/>
          </p:nvSpPr>
          <p:spPr>
            <a:xfrm>
              <a:off x="4237700" y="3832136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4,1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51">
              <a:extLst>
                <a:ext uri="{FF2B5EF4-FFF2-40B4-BE49-F238E27FC236}">
                  <a16:creationId xmlns:a16="http://schemas.microsoft.com/office/drawing/2014/main" id="{BDA60AFD-367B-2AC6-1126-861C3CFF3A3E}"/>
                </a:ext>
              </a:extLst>
            </p:cNvPr>
            <p:cNvSpPr/>
            <p:nvPr/>
          </p:nvSpPr>
          <p:spPr>
            <a:xfrm>
              <a:off x="4237700" y="4375794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1,2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51">
              <a:extLst>
                <a:ext uri="{FF2B5EF4-FFF2-40B4-BE49-F238E27FC236}">
                  <a16:creationId xmlns:a16="http://schemas.microsoft.com/office/drawing/2014/main" id="{A90F7CF8-12AA-26DA-27C1-91C9030AAE39}"/>
                </a:ext>
              </a:extLst>
            </p:cNvPr>
            <p:cNvSpPr/>
            <p:nvPr/>
          </p:nvSpPr>
          <p:spPr>
            <a:xfrm>
              <a:off x="4237700" y="4935698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2,2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51">
              <a:extLst>
                <a:ext uri="{FF2B5EF4-FFF2-40B4-BE49-F238E27FC236}">
                  <a16:creationId xmlns:a16="http://schemas.microsoft.com/office/drawing/2014/main" id="{F0E15324-D750-5BD5-B72E-632C661B8949}"/>
                </a:ext>
              </a:extLst>
            </p:cNvPr>
            <p:cNvSpPr/>
            <p:nvPr/>
          </p:nvSpPr>
          <p:spPr>
            <a:xfrm>
              <a:off x="4237700" y="5492493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5,1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51">
              <a:extLst>
                <a:ext uri="{FF2B5EF4-FFF2-40B4-BE49-F238E27FC236}">
                  <a16:creationId xmlns:a16="http://schemas.microsoft.com/office/drawing/2014/main" id="{917CA9FD-D74D-4AFA-36EF-E9E7E072A063}"/>
                </a:ext>
              </a:extLst>
            </p:cNvPr>
            <p:cNvSpPr/>
            <p:nvPr/>
          </p:nvSpPr>
          <p:spPr>
            <a:xfrm>
              <a:off x="4237700" y="6047025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6,1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9CBAE5-0139-B34E-4D0C-03BCD5B471D7}"/>
              </a:ext>
            </a:extLst>
          </p:cNvPr>
          <p:cNvCxnSpPr>
            <a:cxnSpLocks/>
          </p:cNvCxnSpPr>
          <p:nvPr/>
        </p:nvCxnSpPr>
        <p:spPr bwMode="auto">
          <a:xfrm flipH="1">
            <a:off x="7759785" y="1759139"/>
            <a:ext cx="696827" cy="2104559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5348A9-E63A-F62C-C002-3993079B8A7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59785" y="5410199"/>
            <a:ext cx="696827" cy="715966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29A8E3B-5105-E910-37D7-EC8BDE90EB13}"/>
              </a:ext>
            </a:extLst>
          </p:cNvPr>
          <p:cNvSpPr txBox="1"/>
          <p:nvPr/>
        </p:nvSpPr>
        <p:spPr>
          <a:xfrm>
            <a:off x="8686800" y="6245536"/>
            <a:ext cx="608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X</a:t>
            </a:r>
            <a:r>
              <a:rPr lang="en-US" altLang="zh-CN" sz="2400" b="1" baseline="-25000" dirty="0">
                <a:solidFill>
                  <a:schemeClr val="tx1"/>
                </a:solidFill>
              </a:rPr>
              <a:t>1</a:t>
            </a:r>
            <a:endParaRPr lang="en-US" sz="24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4B4669A-6683-0D7D-4D99-B5354F61427F}"/>
              </a:ext>
            </a:extLst>
          </p:cNvPr>
          <p:cNvGrpSpPr/>
          <p:nvPr/>
        </p:nvGrpSpPr>
        <p:grpSpPr>
          <a:xfrm>
            <a:off x="9599612" y="1752600"/>
            <a:ext cx="614434" cy="4413061"/>
            <a:chOff x="4237700" y="2188496"/>
            <a:chExt cx="614434" cy="4413061"/>
          </a:xfrm>
        </p:grpSpPr>
        <p:sp>
          <p:nvSpPr>
            <p:cNvPr id="33" name="Rectangle 51">
              <a:extLst>
                <a:ext uri="{FF2B5EF4-FFF2-40B4-BE49-F238E27FC236}">
                  <a16:creationId xmlns:a16="http://schemas.microsoft.com/office/drawing/2014/main" id="{3204F86D-DC57-FA21-FCBB-697987C0E8F8}"/>
                </a:ext>
              </a:extLst>
            </p:cNvPr>
            <p:cNvSpPr/>
            <p:nvPr/>
          </p:nvSpPr>
          <p:spPr>
            <a:xfrm>
              <a:off x="4237700" y="2188496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1,2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51">
              <a:extLst>
                <a:ext uri="{FF2B5EF4-FFF2-40B4-BE49-F238E27FC236}">
                  <a16:creationId xmlns:a16="http://schemas.microsoft.com/office/drawing/2014/main" id="{BE234FA7-5DA7-DB80-C6F9-9F75469BB765}"/>
                </a:ext>
              </a:extLst>
            </p:cNvPr>
            <p:cNvSpPr/>
            <p:nvPr/>
          </p:nvSpPr>
          <p:spPr>
            <a:xfrm>
              <a:off x="4237700" y="2727575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2,2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51">
              <a:extLst>
                <a:ext uri="{FF2B5EF4-FFF2-40B4-BE49-F238E27FC236}">
                  <a16:creationId xmlns:a16="http://schemas.microsoft.com/office/drawing/2014/main" id="{6CDE6EAC-C306-48A7-82D4-BEEDB9B6882B}"/>
                </a:ext>
              </a:extLst>
            </p:cNvPr>
            <p:cNvSpPr/>
            <p:nvPr/>
          </p:nvSpPr>
          <p:spPr>
            <a:xfrm>
              <a:off x="4237700" y="3271541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3,2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51">
              <a:extLst>
                <a:ext uri="{FF2B5EF4-FFF2-40B4-BE49-F238E27FC236}">
                  <a16:creationId xmlns:a16="http://schemas.microsoft.com/office/drawing/2014/main" id="{EF612A33-47CB-9031-6747-609EC099D073}"/>
                </a:ext>
              </a:extLst>
            </p:cNvPr>
            <p:cNvSpPr/>
            <p:nvPr/>
          </p:nvSpPr>
          <p:spPr>
            <a:xfrm>
              <a:off x="4237700" y="3832136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4,2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51">
              <a:extLst>
                <a:ext uri="{FF2B5EF4-FFF2-40B4-BE49-F238E27FC236}">
                  <a16:creationId xmlns:a16="http://schemas.microsoft.com/office/drawing/2014/main" id="{4117F0F9-E4FB-CBD7-EE32-CFC2D3FAFEFB}"/>
                </a:ext>
              </a:extLst>
            </p:cNvPr>
            <p:cNvSpPr/>
            <p:nvPr/>
          </p:nvSpPr>
          <p:spPr>
            <a:xfrm>
              <a:off x="4237700" y="4375794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3,1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51">
              <a:extLst>
                <a:ext uri="{FF2B5EF4-FFF2-40B4-BE49-F238E27FC236}">
                  <a16:creationId xmlns:a16="http://schemas.microsoft.com/office/drawing/2014/main" id="{AF742957-0804-DF63-79B2-6CE26D30E689}"/>
                </a:ext>
              </a:extLst>
            </p:cNvPr>
            <p:cNvSpPr/>
            <p:nvPr/>
          </p:nvSpPr>
          <p:spPr>
            <a:xfrm>
              <a:off x="4237700" y="4935698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4,1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51">
              <a:extLst>
                <a:ext uri="{FF2B5EF4-FFF2-40B4-BE49-F238E27FC236}">
                  <a16:creationId xmlns:a16="http://schemas.microsoft.com/office/drawing/2014/main" id="{3DFC654A-7A39-D987-CA82-E8D84F1EFAFD}"/>
                </a:ext>
              </a:extLst>
            </p:cNvPr>
            <p:cNvSpPr/>
            <p:nvPr/>
          </p:nvSpPr>
          <p:spPr>
            <a:xfrm>
              <a:off x="4237700" y="5492493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5,2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51">
              <a:extLst>
                <a:ext uri="{FF2B5EF4-FFF2-40B4-BE49-F238E27FC236}">
                  <a16:creationId xmlns:a16="http://schemas.microsoft.com/office/drawing/2014/main" id="{E9F739E9-9112-97E1-6A64-08FA29AE104C}"/>
                </a:ext>
              </a:extLst>
            </p:cNvPr>
            <p:cNvSpPr/>
            <p:nvPr/>
          </p:nvSpPr>
          <p:spPr>
            <a:xfrm>
              <a:off x="4237700" y="6047025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6,2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D7E866B-224F-4E0A-3D6F-E8D4365FC5E5}"/>
              </a:ext>
            </a:extLst>
          </p:cNvPr>
          <p:cNvGrpSpPr/>
          <p:nvPr/>
        </p:nvGrpSpPr>
        <p:grpSpPr>
          <a:xfrm>
            <a:off x="10666412" y="1759139"/>
            <a:ext cx="614434" cy="4413061"/>
            <a:chOff x="4237700" y="2188496"/>
            <a:chExt cx="614434" cy="4413061"/>
          </a:xfrm>
        </p:grpSpPr>
        <p:sp>
          <p:nvSpPr>
            <p:cNvPr id="42" name="Rectangle 51">
              <a:extLst>
                <a:ext uri="{FF2B5EF4-FFF2-40B4-BE49-F238E27FC236}">
                  <a16:creationId xmlns:a16="http://schemas.microsoft.com/office/drawing/2014/main" id="{7B3C40C5-7448-D3DB-BEC2-3F699BE3550E}"/>
                </a:ext>
              </a:extLst>
            </p:cNvPr>
            <p:cNvSpPr/>
            <p:nvPr/>
          </p:nvSpPr>
          <p:spPr>
            <a:xfrm>
              <a:off x="4237700" y="2188496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1,1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51">
              <a:extLst>
                <a:ext uri="{FF2B5EF4-FFF2-40B4-BE49-F238E27FC236}">
                  <a16:creationId xmlns:a16="http://schemas.microsoft.com/office/drawing/2014/main" id="{98AE886D-A572-1AEB-4424-A9537D3EBD97}"/>
                </a:ext>
              </a:extLst>
            </p:cNvPr>
            <p:cNvSpPr/>
            <p:nvPr/>
          </p:nvSpPr>
          <p:spPr>
            <a:xfrm>
              <a:off x="4237700" y="2727575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2,1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51">
              <a:extLst>
                <a:ext uri="{FF2B5EF4-FFF2-40B4-BE49-F238E27FC236}">
                  <a16:creationId xmlns:a16="http://schemas.microsoft.com/office/drawing/2014/main" id="{85942A9A-4037-95D4-8F84-F26870D89113}"/>
                </a:ext>
              </a:extLst>
            </p:cNvPr>
            <p:cNvSpPr/>
            <p:nvPr/>
          </p:nvSpPr>
          <p:spPr>
            <a:xfrm>
              <a:off x="4237700" y="3271541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3,2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51">
              <a:extLst>
                <a:ext uri="{FF2B5EF4-FFF2-40B4-BE49-F238E27FC236}">
                  <a16:creationId xmlns:a16="http://schemas.microsoft.com/office/drawing/2014/main" id="{D2F4697E-469F-5CF5-6244-62F90ED94F59}"/>
                </a:ext>
              </a:extLst>
            </p:cNvPr>
            <p:cNvSpPr/>
            <p:nvPr/>
          </p:nvSpPr>
          <p:spPr>
            <a:xfrm>
              <a:off x="4237700" y="3832136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4,2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51">
              <a:extLst>
                <a:ext uri="{FF2B5EF4-FFF2-40B4-BE49-F238E27FC236}">
                  <a16:creationId xmlns:a16="http://schemas.microsoft.com/office/drawing/2014/main" id="{513469F9-9560-81BF-9B35-BB9046CF942D}"/>
                </a:ext>
              </a:extLst>
            </p:cNvPr>
            <p:cNvSpPr/>
            <p:nvPr/>
          </p:nvSpPr>
          <p:spPr>
            <a:xfrm>
              <a:off x="4237700" y="4375794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5,1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51">
              <a:extLst>
                <a:ext uri="{FF2B5EF4-FFF2-40B4-BE49-F238E27FC236}">
                  <a16:creationId xmlns:a16="http://schemas.microsoft.com/office/drawing/2014/main" id="{7DC8D5E9-1510-DCE0-BDEE-E460A780A5BD}"/>
                </a:ext>
              </a:extLst>
            </p:cNvPr>
            <p:cNvSpPr/>
            <p:nvPr/>
          </p:nvSpPr>
          <p:spPr>
            <a:xfrm>
              <a:off x="4237700" y="4935698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6,1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51">
              <a:extLst>
                <a:ext uri="{FF2B5EF4-FFF2-40B4-BE49-F238E27FC236}">
                  <a16:creationId xmlns:a16="http://schemas.microsoft.com/office/drawing/2014/main" id="{AE1B63C9-3561-B564-1A32-7F9D43AEE504}"/>
                </a:ext>
              </a:extLst>
            </p:cNvPr>
            <p:cNvSpPr/>
            <p:nvPr/>
          </p:nvSpPr>
          <p:spPr>
            <a:xfrm>
              <a:off x="4237700" y="5492493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5,2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51">
              <a:extLst>
                <a:ext uri="{FF2B5EF4-FFF2-40B4-BE49-F238E27FC236}">
                  <a16:creationId xmlns:a16="http://schemas.microsoft.com/office/drawing/2014/main" id="{BF9797E6-409E-B02A-3E38-4F49786540C7}"/>
                </a:ext>
              </a:extLst>
            </p:cNvPr>
            <p:cNvSpPr/>
            <p:nvPr/>
          </p:nvSpPr>
          <p:spPr>
            <a:xfrm>
              <a:off x="4237700" y="6047025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6,2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D48C11B-CEC2-149A-0ED3-F2C50F1A565A}"/>
              </a:ext>
            </a:extLst>
          </p:cNvPr>
          <p:cNvSpPr txBox="1"/>
          <p:nvPr/>
        </p:nvSpPr>
        <p:spPr>
          <a:xfrm>
            <a:off x="9751695" y="6235998"/>
            <a:ext cx="608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X</a:t>
            </a:r>
            <a:r>
              <a:rPr lang="en-US" altLang="zh-CN" sz="2400" b="1" baseline="-25000" dirty="0">
                <a:solidFill>
                  <a:schemeClr val="tx1"/>
                </a:solidFill>
              </a:rPr>
              <a:t>2</a:t>
            </a:r>
            <a:endParaRPr lang="en-US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56F70D-76EA-9C41-9D50-1C6C804AF6CF}"/>
              </a:ext>
            </a:extLst>
          </p:cNvPr>
          <p:cNvSpPr txBox="1"/>
          <p:nvPr/>
        </p:nvSpPr>
        <p:spPr>
          <a:xfrm>
            <a:off x="10744200" y="6245535"/>
            <a:ext cx="608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X</a:t>
            </a:r>
            <a:r>
              <a:rPr lang="en-US" altLang="zh-CN" sz="2400" b="1" baseline="-25000" dirty="0">
                <a:solidFill>
                  <a:schemeClr val="tx1"/>
                </a:solidFill>
              </a:rPr>
              <a:t>3</a:t>
            </a:r>
            <a:endParaRPr lang="en-US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EF985C-6DD7-5369-05CD-1EC27F12E784}"/>
              </a:ext>
            </a:extLst>
          </p:cNvPr>
          <p:cNvSpPr txBox="1"/>
          <p:nvPr/>
        </p:nvSpPr>
        <p:spPr>
          <a:xfrm>
            <a:off x="8298023" y="1178103"/>
            <a:ext cx="3346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Extended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Sub-stripes</a:t>
            </a:r>
            <a:endParaRPr lang="en-HK" altLang="zh-CN" sz="24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391BB1F-F9D4-E28A-F15E-6EF10A9EC4E1}"/>
              </a:ext>
            </a:extLst>
          </p:cNvPr>
          <p:cNvSpPr txBox="1"/>
          <p:nvPr/>
        </p:nvSpPr>
        <p:spPr>
          <a:xfrm rot="5400000">
            <a:off x="9282485" y="3978608"/>
            <a:ext cx="47926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(8,6)</a:t>
            </a:r>
            <a:r>
              <a:rPr lang="zh-CN" altLang="en-US" sz="2000" b="1" dirty="0"/>
              <a:t> </a:t>
            </a:r>
            <a:r>
              <a:rPr lang="en-US" altLang="zh-CN" sz="2000" b="1" dirty="0" err="1"/>
              <a:t>Vandermonde</a:t>
            </a:r>
            <a:r>
              <a:rPr lang="en-US" altLang="zh-CN" sz="2000" b="1" dirty="0"/>
              <a:t>-based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RS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codes</a:t>
            </a:r>
            <a:endParaRPr lang="en-US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A59AF-7520-483F-B41F-20EC61325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48" y="1927174"/>
            <a:ext cx="7510937" cy="438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4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5AC1-59C9-6624-045A-D95DC089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Extended</a:t>
            </a:r>
            <a:r>
              <a:rPr lang="zh-CN" altLang="en-US" dirty="0"/>
              <a:t> </a:t>
            </a:r>
            <a:r>
              <a:rPr lang="en-US" altLang="zh-CN" dirty="0"/>
              <a:t>Sub-stripes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15938-27B7-27BC-A1CD-2C84BA143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189036"/>
            <a:ext cx="11352364" cy="4678364"/>
          </a:xfrm>
        </p:spPr>
        <p:txBody>
          <a:bodyPr/>
          <a:lstStyle/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longer</a:t>
            </a:r>
            <a:r>
              <a:rPr lang="zh-CN" altLang="en-US" dirty="0"/>
              <a:t> </a:t>
            </a:r>
            <a:r>
              <a:rPr lang="en-US" altLang="zh-CN" dirty="0"/>
              <a:t>stripe</a:t>
            </a:r>
            <a:r>
              <a:rPr lang="zh-CN" altLang="en-US" dirty="0"/>
              <a:t> </a:t>
            </a:r>
            <a:r>
              <a:rPr lang="en-US" altLang="zh-CN" dirty="0"/>
              <a:t>length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regular</a:t>
            </a:r>
            <a:r>
              <a:rPr lang="zh-CN" altLang="en-US" dirty="0"/>
              <a:t> </a:t>
            </a:r>
            <a:r>
              <a:rPr lang="en-US" altLang="zh-CN" dirty="0"/>
              <a:t>stripe</a:t>
            </a:r>
            <a:endParaRPr lang="en-HK" altLang="zh-CN" dirty="0"/>
          </a:p>
          <a:p>
            <a:r>
              <a:rPr lang="en-US" altLang="zh-CN" dirty="0"/>
              <a:t>Satisfies</a:t>
            </a:r>
            <a:r>
              <a:rPr lang="zh-CN" altLang="en-US" dirty="0"/>
              <a:t> </a:t>
            </a:r>
            <a:r>
              <a:rPr lang="en-US" altLang="zh-CN" dirty="0"/>
              <a:t>parity-check</a:t>
            </a:r>
            <a:r>
              <a:rPr lang="zh-CN" altLang="en-US" dirty="0"/>
              <a:t> </a:t>
            </a:r>
            <a:r>
              <a:rPr lang="en-US" altLang="zh-CN" dirty="0"/>
              <a:t>equation: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i="1" dirty="0"/>
              <a:t>n</a:t>
            </a:r>
            <a:r>
              <a:rPr lang="zh-CN" altLang="en-US" i="1" dirty="0"/>
              <a:t> </a:t>
            </a:r>
            <a:r>
              <a:rPr lang="en-US" altLang="zh-CN" i="1" dirty="0"/>
              <a:t>–</a:t>
            </a:r>
            <a:r>
              <a:rPr lang="zh-CN" altLang="en-US" i="1" dirty="0"/>
              <a:t> </a:t>
            </a:r>
            <a:r>
              <a:rPr lang="en-US" altLang="zh-CN" i="1" dirty="0"/>
              <a:t>k</a:t>
            </a:r>
            <a:r>
              <a:rPr lang="zh-CN" altLang="en-US" i="1" dirty="0"/>
              <a:t> </a:t>
            </a:r>
            <a:r>
              <a:rPr lang="en-US" altLang="zh-CN" i="1" dirty="0"/>
              <a:t>sub-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failures tolerable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E796B-169D-871C-E158-5ADCAA2352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6BB597-72CF-EF9A-A869-1AF575ECA91A}"/>
              </a:ext>
            </a:extLst>
          </p:cNvPr>
          <p:cNvGrpSpPr/>
          <p:nvPr/>
        </p:nvGrpSpPr>
        <p:grpSpPr>
          <a:xfrm>
            <a:off x="2038373" y="2663661"/>
            <a:ext cx="628059" cy="4037000"/>
            <a:chOff x="4237700" y="2188496"/>
            <a:chExt cx="614434" cy="4413061"/>
          </a:xfrm>
        </p:grpSpPr>
        <p:sp>
          <p:nvSpPr>
            <p:cNvPr id="6" name="Rectangle 51">
              <a:extLst>
                <a:ext uri="{FF2B5EF4-FFF2-40B4-BE49-F238E27FC236}">
                  <a16:creationId xmlns:a16="http://schemas.microsoft.com/office/drawing/2014/main" id="{9C90FBD6-DD32-695A-C0B1-BD478D66AB59}"/>
                </a:ext>
              </a:extLst>
            </p:cNvPr>
            <p:cNvSpPr/>
            <p:nvPr/>
          </p:nvSpPr>
          <p:spPr>
            <a:xfrm>
              <a:off x="4237700" y="2188496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1,1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51">
              <a:extLst>
                <a:ext uri="{FF2B5EF4-FFF2-40B4-BE49-F238E27FC236}">
                  <a16:creationId xmlns:a16="http://schemas.microsoft.com/office/drawing/2014/main" id="{01FEAD45-C650-2548-557B-CD1C53B5164B}"/>
                </a:ext>
              </a:extLst>
            </p:cNvPr>
            <p:cNvSpPr/>
            <p:nvPr/>
          </p:nvSpPr>
          <p:spPr>
            <a:xfrm>
              <a:off x="4237700" y="2727575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2,1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51">
              <a:extLst>
                <a:ext uri="{FF2B5EF4-FFF2-40B4-BE49-F238E27FC236}">
                  <a16:creationId xmlns:a16="http://schemas.microsoft.com/office/drawing/2014/main" id="{0D95EBE2-50BD-2DA3-3ECF-1D17028AD6F8}"/>
                </a:ext>
              </a:extLst>
            </p:cNvPr>
            <p:cNvSpPr/>
            <p:nvPr/>
          </p:nvSpPr>
          <p:spPr>
            <a:xfrm>
              <a:off x="4237700" y="3271541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3,1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C378150A-9A18-811B-E4A4-6A2753612D3D}"/>
                </a:ext>
              </a:extLst>
            </p:cNvPr>
            <p:cNvSpPr/>
            <p:nvPr/>
          </p:nvSpPr>
          <p:spPr>
            <a:xfrm>
              <a:off x="4237700" y="3832136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4,1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51">
              <a:extLst>
                <a:ext uri="{FF2B5EF4-FFF2-40B4-BE49-F238E27FC236}">
                  <a16:creationId xmlns:a16="http://schemas.microsoft.com/office/drawing/2014/main" id="{BAB8D55F-C9F4-965B-BB0E-244F57C165AC}"/>
                </a:ext>
              </a:extLst>
            </p:cNvPr>
            <p:cNvSpPr/>
            <p:nvPr/>
          </p:nvSpPr>
          <p:spPr>
            <a:xfrm>
              <a:off x="4237700" y="4375794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1,2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51">
              <a:extLst>
                <a:ext uri="{FF2B5EF4-FFF2-40B4-BE49-F238E27FC236}">
                  <a16:creationId xmlns:a16="http://schemas.microsoft.com/office/drawing/2014/main" id="{A63D805D-E490-C1B8-DA45-0941D40A9681}"/>
                </a:ext>
              </a:extLst>
            </p:cNvPr>
            <p:cNvSpPr/>
            <p:nvPr/>
          </p:nvSpPr>
          <p:spPr>
            <a:xfrm>
              <a:off x="4237700" y="4935698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2,2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51">
              <a:extLst>
                <a:ext uri="{FF2B5EF4-FFF2-40B4-BE49-F238E27FC236}">
                  <a16:creationId xmlns:a16="http://schemas.microsoft.com/office/drawing/2014/main" id="{B6F5D7DF-1F4F-EEEB-2E66-DBC5A7439C64}"/>
                </a:ext>
              </a:extLst>
            </p:cNvPr>
            <p:cNvSpPr/>
            <p:nvPr/>
          </p:nvSpPr>
          <p:spPr>
            <a:xfrm>
              <a:off x="4237700" y="5492493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5,1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51">
              <a:extLst>
                <a:ext uri="{FF2B5EF4-FFF2-40B4-BE49-F238E27FC236}">
                  <a16:creationId xmlns:a16="http://schemas.microsoft.com/office/drawing/2014/main" id="{BF3259E5-D225-AD82-DDE8-B05F8F7F3DA2}"/>
                </a:ext>
              </a:extLst>
            </p:cNvPr>
            <p:cNvSpPr/>
            <p:nvPr/>
          </p:nvSpPr>
          <p:spPr>
            <a:xfrm>
              <a:off x="4237700" y="6047025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6,1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5624FC-B52A-BBDD-C97D-0C897EA808AB}"/>
              </a:ext>
            </a:extLst>
          </p:cNvPr>
          <p:cNvSpPr txBox="1"/>
          <p:nvPr/>
        </p:nvSpPr>
        <p:spPr>
          <a:xfrm>
            <a:off x="2970212" y="5948065"/>
            <a:ext cx="608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X</a:t>
            </a:r>
            <a:r>
              <a:rPr lang="en-US" altLang="zh-CN" sz="2400" b="1" baseline="-25000" dirty="0">
                <a:solidFill>
                  <a:schemeClr val="tx1"/>
                </a:solidFill>
              </a:rPr>
              <a:t>1</a:t>
            </a:r>
            <a:endParaRPr lang="en-US" sz="24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820877-5688-0A23-D2D2-CFF872459938}"/>
              </a:ext>
            </a:extLst>
          </p:cNvPr>
          <p:cNvGrpSpPr/>
          <p:nvPr/>
        </p:nvGrpSpPr>
        <p:grpSpPr>
          <a:xfrm>
            <a:off x="5663078" y="2663661"/>
            <a:ext cx="628059" cy="4037000"/>
            <a:chOff x="4237700" y="2188496"/>
            <a:chExt cx="614434" cy="4413061"/>
          </a:xfrm>
        </p:grpSpPr>
        <p:sp>
          <p:nvSpPr>
            <p:cNvPr id="16" name="Rectangle 51">
              <a:extLst>
                <a:ext uri="{FF2B5EF4-FFF2-40B4-BE49-F238E27FC236}">
                  <a16:creationId xmlns:a16="http://schemas.microsoft.com/office/drawing/2014/main" id="{BF691424-630F-BEB7-4B49-B3BB481E9A4A}"/>
                </a:ext>
              </a:extLst>
            </p:cNvPr>
            <p:cNvSpPr/>
            <p:nvPr/>
          </p:nvSpPr>
          <p:spPr>
            <a:xfrm>
              <a:off x="4237700" y="2188496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1,2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51">
              <a:extLst>
                <a:ext uri="{FF2B5EF4-FFF2-40B4-BE49-F238E27FC236}">
                  <a16:creationId xmlns:a16="http://schemas.microsoft.com/office/drawing/2014/main" id="{34066EEB-04F8-80FA-5A7B-6FC103CC8C1B}"/>
                </a:ext>
              </a:extLst>
            </p:cNvPr>
            <p:cNvSpPr/>
            <p:nvPr/>
          </p:nvSpPr>
          <p:spPr>
            <a:xfrm>
              <a:off x="4237700" y="2727575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2,2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51">
              <a:extLst>
                <a:ext uri="{FF2B5EF4-FFF2-40B4-BE49-F238E27FC236}">
                  <a16:creationId xmlns:a16="http://schemas.microsoft.com/office/drawing/2014/main" id="{55D859E8-87EE-A031-65DD-3E377961C00B}"/>
                </a:ext>
              </a:extLst>
            </p:cNvPr>
            <p:cNvSpPr/>
            <p:nvPr/>
          </p:nvSpPr>
          <p:spPr>
            <a:xfrm>
              <a:off x="4237700" y="3271541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3,2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51">
              <a:extLst>
                <a:ext uri="{FF2B5EF4-FFF2-40B4-BE49-F238E27FC236}">
                  <a16:creationId xmlns:a16="http://schemas.microsoft.com/office/drawing/2014/main" id="{2518DEA5-1065-DBA9-CABB-A9F9B4683153}"/>
                </a:ext>
              </a:extLst>
            </p:cNvPr>
            <p:cNvSpPr/>
            <p:nvPr/>
          </p:nvSpPr>
          <p:spPr>
            <a:xfrm>
              <a:off x="4237700" y="3832136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4,2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51">
              <a:extLst>
                <a:ext uri="{FF2B5EF4-FFF2-40B4-BE49-F238E27FC236}">
                  <a16:creationId xmlns:a16="http://schemas.microsoft.com/office/drawing/2014/main" id="{1278ED0A-13FA-3A79-A5D9-36BBAB07A6B1}"/>
                </a:ext>
              </a:extLst>
            </p:cNvPr>
            <p:cNvSpPr/>
            <p:nvPr/>
          </p:nvSpPr>
          <p:spPr>
            <a:xfrm>
              <a:off x="4237700" y="4375794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3,1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51">
              <a:extLst>
                <a:ext uri="{FF2B5EF4-FFF2-40B4-BE49-F238E27FC236}">
                  <a16:creationId xmlns:a16="http://schemas.microsoft.com/office/drawing/2014/main" id="{E0C34AC6-A9CC-855D-63CF-EB275BA56099}"/>
                </a:ext>
              </a:extLst>
            </p:cNvPr>
            <p:cNvSpPr/>
            <p:nvPr/>
          </p:nvSpPr>
          <p:spPr>
            <a:xfrm>
              <a:off x="4237700" y="4935698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4,1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51">
              <a:extLst>
                <a:ext uri="{FF2B5EF4-FFF2-40B4-BE49-F238E27FC236}">
                  <a16:creationId xmlns:a16="http://schemas.microsoft.com/office/drawing/2014/main" id="{E84B8288-958B-E291-7A0F-BECF4C1C7A67}"/>
                </a:ext>
              </a:extLst>
            </p:cNvPr>
            <p:cNvSpPr/>
            <p:nvPr/>
          </p:nvSpPr>
          <p:spPr>
            <a:xfrm>
              <a:off x="4237700" y="5492493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5,2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51">
              <a:extLst>
                <a:ext uri="{FF2B5EF4-FFF2-40B4-BE49-F238E27FC236}">
                  <a16:creationId xmlns:a16="http://schemas.microsoft.com/office/drawing/2014/main" id="{D8B1BA61-3E1C-B6EE-9112-999366E31E54}"/>
                </a:ext>
              </a:extLst>
            </p:cNvPr>
            <p:cNvSpPr/>
            <p:nvPr/>
          </p:nvSpPr>
          <p:spPr>
            <a:xfrm>
              <a:off x="4237700" y="6047025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6,2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487E7C1-34BE-AA13-739B-1D443D3B9C19}"/>
              </a:ext>
            </a:extLst>
          </p:cNvPr>
          <p:cNvSpPr txBox="1"/>
          <p:nvPr/>
        </p:nvSpPr>
        <p:spPr>
          <a:xfrm>
            <a:off x="6629400" y="5943600"/>
            <a:ext cx="608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X</a:t>
            </a:r>
            <a:r>
              <a:rPr lang="en-US" altLang="zh-CN" sz="2400" b="1" baseline="-25000" dirty="0">
                <a:solidFill>
                  <a:schemeClr val="tx1"/>
                </a:solidFill>
              </a:rPr>
              <a:t>2</a:t>
            </a:r>
            <a:endParaRPr lang="en-US" sz="2400" b="1" dirty="0"/>
          </a:p>
        </p:txBody>
      </p:sp>
      <p:sp>
        <p:nvSpPr>
          <p:cNvPr id="25" name="Rectangle 51">
            <a:extLst>
              <a:ext uri="{FF2B5EF4-FFF2-40B4-BE49-F238E27FC236}">
                <a16:creationId xmlns:a16="http://schemas.microsoft.com/office/drawing/2014/main" id="{FE1A06A6-30CF-5CDB-EDA8-00AB5B5A4305}"/>
              </a:ext>
            </a:extLst>
          </p:cNvPr>
          <p:cNvSpPr/>
          <p:nvPr/>
        </p:nvSpPr>
        <p:spPr>
          <a:xfrm>
            <a:off x="434757" y="3999901"/>
            <a:ext cx="1011462" cy="87702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P</a:t>
            </a:r>
            <a:r>
              <a:rPr lang="en-US" sz="2000" b="1" baseline="-25000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BD0977-372F-CA02-7DEB-5E20EACBF6FA}"/>
                  </a:ext>
                </a:extLst>
              </p:cNvPr>
              <p:cNvSpPr txBox="1"/>
              <p:nvPr/>
            </p:nvSpPr>
            <p:spPr>
              <a:xfrm>
                <a:off x="1522412" y="4205299"/>
                <a:ext cx="413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BD0977-372F-CA02-7DEB-5E20EACBF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12" y="4205299"/>
                <a:ext cx="41389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CB7F09-C246-44C9-5B90-A0A3D2756E63}"/>
                  </a:ext>
                </a:extLst>
              </p:cNvPr>
              <p:cNvSpPr txBox="1"/>
              <p:nvPr/>
            </p:nvSpPr>
            <p:spPr>
              <a:xfrm>
                <a:off x="2665412" y="4205299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CB7F09-C246-44C9-5B90-A0A3D2756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412" y="4205299"/>
                <a:ext cx="4219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622047D-EDF7-8522-787C-FF9E676BB872}"/>
              </a:ext>
            </a:extLst>
          </p:cNvPr>
          <p:cNvGrpSpPr/>
          <p:nvPr/>
        </p:nvGrpSpPr>
        <p:grpSpPr>
          <a:xfrm>
            <a:off x="3159321" y="4023784"/>
            <a:ext cx="420491" cy="875994"/>
            <a:chOff x="5197661" y="2664634"/>
            <a:chExt cx="420491" cy="875994"/>
          </a:xfrm>
          <a:noFill/>
        </p:grpSpPr>
        <p:sp>
          <p:nvSpPr>
            <p:cNvPr id="29" name="Rectangle 51">
              <a:extLst>
                <a:ext uri="{FF2B5EF4-FFF2-40B4-BE49-F238E27FC236}">
                  <a16:creationId xmlns:a16="http://schemas.microsoft.com/office/drawing/2014/main" id="{0193A89C-F43B-2398-DA9D-0D8FC7FB6144}"/>
                </a:ext>
              </a:extLst>
            </p:cNvPr>
            <p:cNvSpPr/>
            <p:nvPr/>
          </p:nvSpPr>
          <p:spPr>
            <a:xfrm>
              <a:off x="5197661" y="3102631"/>
              <a:ext cx="420491" cy="43799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0</a:t>
              </a:r>
              <a:endParaRPr lang="en-US" sz="2000" b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51">
              <a:extLst>
                <a:ext uri="{FF2B5EF4-FFF2-40B4-BE49-F238E27FC236}">
                  <a16:creationId xmlns:a16="http://schemas.microsoft.com/office/drawing/2014/main" id="{6E2340C0-0373-939E-11E2-35BDA5491ED0}"/>
                </a:ext>
              </a:extLst>
            </p:cNvPr>
            <p:cNvSpPr/>
            <p:nvPr/>
          </p:nvSpPr>
          <p:spPr>
            <a:xfrm>
              <a:off x="5197661" y="2664634"/>
              <a:ext cx="420491" cy="43799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0</a:t>
              </a:r>
              <a:endParaRPr lang="en-US" sz="2000" b="1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Rectangle 51">
            <a:extLst>
              <a:ext uri="{FF2B5EF4-FFF2-40B4-BE49-F238E27FC236}">
                <a16:creationId xmlns:a16="http://schemas.microsoft.com/office/drawing/2014/main" id="{C73F1B2E-C8DD-5349-B883-5A648DF3DF45}"/>
              </a:ext>
            </a:extLst>
          </p:cNvPr>
          <p:cNvSpPr/>
          <p:nvPr/>
        </p:nvSpPr>
        <p:spPr>
          <a:xfrm>
            <a:off x="4133259" y="4022755"/>
            <a:ext cx="1011462" cy="87702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P</a:t>
            </a:r>
            <a:r>
              <a:rPr lang="en-US" altLang="zh-CN" sz="2000" b="1" baseline="-25000" dirty="0">
                <a:solidFill>
                  <a:schemeClr val="tx1"/>
                </a:solidFill>
              </a:rPr>
              <a:t>2</a:t>
            </a:r>
            <a:endParaRPr lang="en-US" sz="2000" b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57DA7B-6A78-3A91-30BC-147C84D1EBBF}"/>
                  </a:ext>
                </a:extLst>
              </p:cNvPr>
              <p:cNvSpPr txBox="1"/>
              <p:nvPr/>
            </p:nvSpPr>
            <p:spPr>
              <a:xfrm>
                <a:off x="5180012" y="4198760"/>
                <a:ext cx="413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57DA7B-6A78-3A91-30BC-147C84D1E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012" y="4198760"/>
                <a:ext cx="41389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F0BC59-FFC9-4B5A-EB61-0DEF5F0938F2}"/>
                  </a:ext>
                </a:extLst>
              </p:cNvPr>
              <p:cNvSpPr txBox="1"/>
              <p:nvPr/>
            </p:nvSpPr>
            <p:spPr>
              <a:xfrm>
                <a:off x="6282102" y="4182445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F0BC59-FFC9-4B5A-EB61-0DEF5F093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102" y="4182445"/>
                <a:ext cx="42191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7816CF03-6EBB-568F-19BA-11CF23B722C4}"/>
              </a:ext>
            </a:extLst>
          </p:cNvPr>
          <p:cNvGrpSpPr/>
          <p:nvPr/>
        </p:nvGrpSpPr>
        <p:grpSpPr>
          <a:xfrm>
            <a:off x="6740721" y="4000930"/>
            <a:ext cx="420491" cy="875994"/>
            <a:chOff x="5197661" y="2664634"/>
            <a:chExt cx="420491" cy="875994"/>
          </a:xfrm>
          <a:noFill/>
        </p:grpSpPr>
        <p:sp>
          <p:nvSpPr>
            <p:cNvPr id="35" name="Rectangle 51">
              <a:extLst>
                <a:ext uri="{FF2B5EF4-FFF2-40B4-BE49-F238E27FC236}">
                  <a16:creationId xmlns:a16="http://schemas.microsoft.com/office/drawing/2014/main" id="{828F3337-FB8C-6FE1-3055-037155447768}"/>
                </a:ext>
              </a:extLst>
            </p:cNvPr>
            <p:cNvSpPr/>
            <p:nvPr/>
          </p:nvSpPr>
          <p:spPr>
            <a:xfrm>
              <a:off x="5197661" y="3102631"/>
              <a:ext cx="420491" cy="43799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0</a:t>
              </a:r>
              <a:endParaRPr lang="en-US" sz="2000" b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51">
              <a:extLst>
                <a:ext uri="{FF2B5EF4-FFF2-40B4-BE49-F238E27FC236}">
                  <a16:creationId xmlns:a16="http://schemas.microsoft.com/office/drawing/2014/main" id="{CE8611E1-8F71-B4AB-90CB-E7290A4F94B4}"/>
                </a:ext>
              </a:extLst>
            </p:cNvPr>
            <p:cNvSpPr/>
            <p:nvPr/>
          </p:nvSpPr>
          <p:spPr>
            <a:xfrm>
              <a:off x="5197661" y="2664634"/>
              <a:ext cx="420491" cy="43799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0</a:t>
              </a:r>
              <a:endParaRPr lang="en-US" sz="2000" b="1" baseline="30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97808EF-BA54-22B6-1079-82AD26690156}"/>
              </a:ext>
            </a:extLst>
          </p:cNvPr>
          <p:cNvGrpSpPr/>
          <p:nvPr/>
        </p:nvGrpSpPr>
        <p:grpSpPr>
          <a:xfrm>
            <a:off x="9276353" y="2668600"/>
            <a:ext cx="628059" cy="4037000"/>
            <a:chOff x="4237700" y="2188496"/>
            <a:chExt cx="614434" cy="4413061"/>
          </a:xfrm>
        </p:grpSpPr>
        <p:sp>
          <p:nvSpPr>
            <p:cNvPr id="38" name="Rectangle 51">
              <a:extLst>
                <a:ext uri="{FF2B5EF4-FFF2-40B4-BE49-F238E27FC236}">
                  <a16:creationId xmlns:a16="http://schemas.microsoft.com/office/drawing/2014/main" id="{058CB555-FA1A-9D98-39B5-1A44E78C12ED}"/>
                </a:ext>
              </a:extLst>
            </p:cNvPr>
            <p:cNvSpPr/>
            <p:nvPr/>
          </p:nvSpPr>
          <p:spPr>
            <a:xfrm>
              <a:off x="4237700" y="2188496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1,1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51">
              <a:extLst>
                <a:ext uri="{FF2B5EF4-FFF2-40B4-BE49-F238E27FC236}">
                  <a16:creationId xmlns:a16="http://schemas.microsoft.com/office/drawing/2014/main" id="{22243BD2-6DA2-8D10-E5F4-A4B5DE5F63E7}"/>
                </a:ext>
              </a:extLst>
            </p:cNvPr>
            <p:cNvSpPr/>
            <p:nvPr/>
          </p:nvSpPr>
          <p:spPr>
            <a:xfrm>
              <a:off x="4237700" y="2727575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2,1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51">
              <a:extLst>
                <a:ext uri="{FF2B5EF4-FFF2-40B4-BE49-F238E27FC236}">
                  <a16:creationId xmlns:a16="http://schemas.microsoft.com/office/drawing/2014/main" id="{E77C12FD-5CED-8E1F-F141-F88222D883B7}"/>
                </a:ext>
              </a:extLst>
            </p:cNvPr>
            <p:cNvSpPr/>
            <p:nvPr/>
          </p:nvSpPr>
          <p:spPr>
            <a:xfrm>
              <a:off x="4237700" y="3271541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3,2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51">
              <a:extLst>
                <a:ext uri="{FF2B5EF4-FFF2-40B4-BE49-F238E27FC236}">
                  <a16:creationId xmlns:a16="http://schemas.microsoft.com/office/drawing/2014/main" id="{BD64A3F4-1A36-2530-82C1-761138B1515A}"/>
                </a:ext>
              </a:extLst>
            </p:cNvPr>
            <p:cNvSpPr/>
            <p:nvPr/>
          </p:nvSpPr>
          <p:spPr>
            <a:xfrm>
              <a:off x="4237700" y="3832136"/>
              <a:ext cx="614434" cy="554532"/>
            </a:xfrm>
            <a:prstGeom prst="rect">
              <a:avLst/>
            </a:prstGeom>
            <a:solidFill>
              <a:srgbClr val="83CBEB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4,2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51">
              <a:extLst>
                <a:ext uri="{FF2B5EF4-FFF2-40B4-BE49-F238E27FC236}">
                  <a16:creationId xmlns:a16="http://schemas.microsoft.com/office/drawing/2014/main" id="{FBD34EDD-D2F6-C81C-04A4-DFF737355EFC}"/>
                </a:ext>
              </a:extLst>
            </p:cNvPr>
            <p:cNvSpPr/>
            <p:nvPr/>
          </p:nvSpPr>
          <p:spPr>
            <a:xfrm>
              <a:off x="4237700" y="4375794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5,1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51">
              <a:extLst>
                <a:ext uri="{FF2B5EF4-FFF2-40B4-BE49-F238E27FC236}">
                  <a16:creationId xmlns:a16="http://schemas.microsoft.com/office/drawing/2014/main" id="{84E2413A-D6CE-521E-3858-C434616D324F}"/>
                </a:ext>
              </a:extLst>
            </p:cNvPr>
            <p:cNvSpPr/>
            <p:nvPr/>
          </p:nvSpPr>
          <p:spPr>
            <a:xfrm>
              <a:off x="4237700" y="4935698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6,1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51">
              <a:extLst>
                <a:ext uri="{FF2B5EF4-FFF2-40B4-BE49-F238E27FC236}">
                  <a16:creationId xmlns:a16="http://schemas.microsoft.com/office/drawing/2014/main" id="{2BE480BA-AF1C-806F-ABCC-A28AF5540668}"/>
                </a:ext>
              </a:extLst>
            </p:cNvPr>
            <p:cNvSpPr/>
            <p:nvPr/>
          </p:nvSpPr>
          <p:spPr>
            <a:xfrm>
              <a:off x="4237700" y="5492493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5,2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51">
              <a:extLst>
                <a:ext uri="{FF2B5EF4-FFF2-40B4-BE49-F238E27FC236}">
                  <a16:creationId xmlns:a16="http://schemas.microsoft.com/office/drawing/2014/main" id="{843D52FC-83DC-284C-12A6-D2AE50161E18}"/>
                </a:ext>
              </a:extLst>
            </p:cNvPr>
            <p:cNvSpPr/>
            <p:nvPr/>
          </p:nvSpPr>
          <p:spPr>
            <a:xfrm>
              <a:off x="4237700" y="6047025"/>
              <a:ext cx="614434" cy="554532"/>
            </a:xfrm>
            <a:prstGeom prst="rect">
              <a:avLst/>
            </a:prstGeom>
            <a:solidFill>
              <a:srgbClr val="F6C6AD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b</a:t>
              </a:r>
              <a:r>
                <a:rPr lang="en-US" altLang="zh-CN" sz="2000" b="1" baseline="-25000" dirty="0">
                  <a:solidFill>
                    <a:schemeClr val="tx1"/>
                  </a:solidFill>
                </a:rPr>
                <a:t>6,2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CC1766B-3953-6820-4850-1CB4FCDC52F3}"/>
              </a:ext>
            </a:extLst>
          </p:cNvPr>
          <p:cNvSpPr txBox="1"/>
          <p:nvPr/>
        </p:nvSpPr>
        <p:spPr>
          <a:xfrm>
            <a:off x="10210800" y="5943600"/>
            <a:ext cx="608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</a:rPr>
              <a:t>X</a:t>
            </a:r>
            <a:r>
              <a:rPr lang="en-US" altLang="zh-CN" sz="2400" b="1" baseline="-25000" dirty="0">
                <a:solidFill>
                  <a:schemeClr val="tx1"/>
                </a:solidFill>
              </a:rPr>
              <a:t>3</a:t>
            </a:r>
            <a:endParaRPr lang="en-US" sz="2400" b="1" dirty="0"/>
          </a:p>
        </p:txBody>
      </p:sp>
      <p:sp>
        <p:nvSpPr>
          <p:cNvPr id="47" name="Rectangle 51">
            <a:extLst>
              <a:ext uri="{FF2B5EF4-FFF2-40B4-BE49-F238E27FC236}">
                <a16:creationId xmlns:a16="http://schemas.microsoft.com/office/drawing/2014/main" id="{7C75A68B-E33F-B664-D7AA-1B54690F6FEE}"/>
              </a:ext>
            </a:extLst>
          </p:cNvPr>
          <p:cNvSpPr/>
          <p:nvPr/>
        </p:nvSpPr>
        <p:spPr>
          <a:xfrm>
            <a:off x="7731321" y="4023005"/>
            <a:ext cx="1011462" cy="877023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P</a:t>
            </a:r>
            <a:r>
              <a:rPr lang="en-US" altLang="zh-CN" sz="2000" b="1" baseline="-25000" dirty="0">
                <a:solidFill>
                  <a:schemeClr val="tx1"/>
                </a:solidFill>
              </a:rPr>
              <a:t>3</a:t>
            </a:r>
            <a:endParaRPr lang="en-US" sz="2000" b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F61F306-098C-42B3-49FA-94232705D4E6}"/>
                  </a:ext>
                </a:extLst>
              </p:cNvPr>
              <p:cNvSpPr txBox="1"/>
              <p:nvPr/>
            </p:nvSpPr>
            <p:spPr>
              <a:xfrm>
                <a:off x="8778074" y="4199010"/>
                <a:ext cx="413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F61F306-098C-42B3-49FA-94232705D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074" y="4199010"/>
                <a:ext cx="41389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8E57F44-ECFE-D0C8-AEC0-5AE51AE158FD}"/>
                  </a:ext>
                </a:extLst>
              </p:cNvPr>
              <p:cNvSpPr txBox="1"/>
              <p:nvPr/>
            </p:nvSpPr>
            <p:spPr>
              <a:xfrm>
                <a:off x="9939702" y="4182695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8E57F44-ECFE-D0C8-AEC0-5AE51AE15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702" y="4182695"/>
                <a:ext cx="42191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CCCB8DE-C060-31F0-2C26-F586F6FA463B}"/>
              </a:ext>
            </a:extLst>
          </p:cNvPr>
          <p:cNvGrpSpPr/>
          <p:nvPr/>
        </p:nvGrpSpPr>
        <p:grpSpPr>
          <a:xfrm>
            <a:off x="10398321" y="4001180"/>
            <a:ext cx="420491" cy="875994"/>
            <a:chOff x="5197661" y="2664634"/>
            <a:chExt cx="420491" cy="875994"/>
          </a:xfrm>
          <a:noFill/>
        </p:grpSpPr>
        <p:sp>
          <p:nvSpPr>
            <p:cNvPr id="51" name="Rectangle 51">
              <a:extLst>
                <a:ext uri="{FF2B5EF4-FFF2-40B4-BE49-F238E27FC236}">
                  <a16:creationId xmlns:a16="http://schemas.microsoft.com/office/drawing/2014/main" id="{CDC80B55-78A0-DF8F-97CB-A65EDEFF2ACA}"/>
                </a:ext>
              </a:extLst>
            </p:cNvPr>
            <p:cNvSpPr/>
            <p:nvPr/>
          </p:nvSpPr>
          <p:spPr>
            <a:xfrm>
              <a:off x="5197661" y="3102631"/>
              <a:ext cx="420491" cy="43799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0</a:t>
              </a:r>
              <a:endParaRPr lang="en-US" sz="2000" b="1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57E61B1-3F9F-51B7-3977-05DB0AD66583}"/>
                </a:ext>
              </a:extLst>
            </p:cNvPr>
            <p:cNvSpPr/>
            <p:nvPr/>
          </p:nvSpPr>
          <p:spPr>
            <a:xfrm>
              <a:off x="5197661" y="2664634"/>
              <a:ext cx="420491" cy="43799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0</a:t>
              </a:r>
              <a:endParaRPr lang="en-US" sz="2000" b="1" baseline="30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EF0818F-2C2D-5663-49E5-306B74685389}"/>
              </a:ext>
            </a:extLst>
          </p:cNvPr>
          <p:cNvCxnSpPr>
            <a:cxnSpLocks/>
          </p:cNvCxnSpPr>
          <p:nvPr/>
        </p:nvCxnSpPr>
        <p:spPr bwMode="auto">
          <a:xfrm>
            <a:off x="3884612" y="2663661"/>
            <a:ext cx="0" cy="4194339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A5829AB-7D68-623C-2E8E-6A8DC7A9A632}"/>
              </a:ext>
            </a:extLst>
          </p:cNvPr>
          <p:cNvCxnSpPr>
            <a:cxnSpLocks/>
          </p:cNvCxnSpPr>
          <p:nvPr/>
        </p:nvCxnSpPr>
        <p:spPr bwMode="auto">
          <a:xfrm>
            <a:off x="7466012" y="2663661"/>
            <a:ext cx="0" cy="4194339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9314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27285</TotalTime>
  <Words>1858</Words>
  <Application>Microsoft Office PowerPoint</Application>
  <PresentationFormat>Custom</PresentationFormat>
  <Paragraphs>434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Cambria Math</vt:lpstr>
      <vt:lpstr>Helvetica</vt:lpstr>
      <vt:lpstr>Wingdings</vt:lpstr>
      <vt:lpstr>Default Design</vt:lpstr>
      <vt:lpstr>LESS is More for I/O-Efficient Repairs in Erasure-Coded Storage</vt:lpstr>
      <vt:lpstr>Erasure Coding</vt:lpstr>
      <vt:lpstr>Repair-friendly Erasure Codes</vt:lpstr>
      <vt:lpstr>I/O-efficient Repair</vt:lpstr>
      <vt:lpstr>Our Contributions</vt:lpstr>
      <vt:lpstr>LESS’s Idea</vt:lpstr>
      <vt:lpstr>Vandermonde-based RS codes</vt:lpstr>
      <vt:lpstr>LESS Construction</vt:lpstr>
      <vt:lpstr>Extended Sub-stripes</vt:lpstr>
      <vt:lpstr>LESS Encoding</vt:lpstr>
      <vt:lpstr>LESS Encoding</vt:lpstr>
      <vt:lpstr>Single-block Repair</vt:lpstr>
      <vt:lpstr>Balanced I/O Reductions</vt:lpstr>
      <vt:lpstr>Multi-block Repair</vt:lpstr>
      <vt:lpstr>Preserving RS Code Properties </vt:lpstr>
      <vt:lpstr>Evaluation</vt:lpstr>
      <vt:lpstr>Numerical Analysis: Single-Block Repair</vt:lpstr>
      <vt:lpstr>Testbed Experiments: Single-Block Repair</vt:lpstr>
      <vt:lpstr>Impact of Hardware Specifications</vt:lpstr>
      <vt:lpstr>Conclusions</vt:lpstr>
      <vt:lpstr>Backup</vt:lpstr>
      <vt:lpstr>Numerical Analysis</vt:lpstr>
      <vt:lpstr>Testbed Experiments: Full-node Recovery</vt:lpstr>
      <vt:lpstr>Encoding Overhead</vt:lpstr>
      <vt:lpstr>Impact of Configurations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Lee</dc:creator>
  <cp:lastModifiedBy>Patrick PC Lee (CSD)</cp:lastModifiedBy>
  <cp:revision>1396</cp:revision>
  <cp:lastPrinted>2019-02-28T16:58:54Z</cp:lastPrinted>
  <dcterms:created xsi:type="dcterms:W3CDTF">1601-01-01T00:00:00Z</dcterms:created>
  <dcterms:modified xsi:type="dcterms:W3CDTF">2026-02-26T22:04:52Z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