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460" r:id="rId2"/>
    <p:sldId id="570" r:id="rId3"/>
    <p:sldId id="542" r:id="rId4"/>
    <p:sldId id="591" r:id="rId5"/>
    <p:sldId id="572" r:id="rId6"/>
    <p:sldId id="544" r:id="rId7"/>
    <p:sldId id="592" r:id="rId8"/>
    <p:sldId id="593" r:id="rId9"/>
    <p:sldId id="517" r:id="rId10"/>
    <p:sldId id="515" r:id="rId11"/>
    <p:sldId id="594" r:id="rId12"/>
    <p:sldId id="494" r:id="rId13"/>
    <p:sldId id="548" r:id="rId14"/>
    <p:sldId id="551" r:id="rId15"/>
    <p:sldId id="595" r:id="rId16"/>
    <p:sldId id="596" r:id="rId17"/>
    <p:sldId id="597" r:id="rId18"/>
    <p:sldId id="598" r:id="rId19"/>
    <p:sldId id="599" r:id="rId20"/>
    <p:sldId id="600" r:id="rId21"/>
    <p:sldId id="601" r:id="rId22"/>
    <p:sldId id="609" r:id="rId23"/>
    <p:sldId id="610" r:id="rId24"/>
    <p:sldId id="611" r:id="rId25"/>
    <p:sldId id="603" r:id="rId26"/>
    <p:sldId id="604" r:id="rId27"/>
    <p:sldId id="605" r:id="rId28"/>
    <p:sldId id="606" r:id="rId29"/>
    <p:sldId id="607" r:id="rId30"/>
    <p:sldId id="564" r:id="rId31"/>
    <p:sldId id="530" r:id="rId32"/>
    <p:sldId id="531" r:id="rId33"/>
    <p:sldId id="481" r:id="rId34"/>
  </p:sldIdLst>
  <p:sldSz cx="12188825" cy="6858000"/>
  <p:notesSz cx="6794500" cy="9906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李晓露" initials="李晓露" lastIdx="1" clrIdx="0">
    <p:extLst>
      <p:ext uri="{19B8F6BF-5375-455C-9EA6-DF929625EA0E}">
        <p15:presenceInfo xmlns:p15="http://schemas.microsoft.com/office/powerpoint/2012/main" userId="李晓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3333CC"/>
    <a:srgbClr val="FF99FF"/>
    <a:srgbClr val="FF00FF"/>
    <a:srgbClr val="99CC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46" autoAdjust="0"/>
    <p:restoredTop sz="79919" autoAdjust="0"/>
  </p:normalViewPr>
  <p:slideViewPr>
    <p:cSldViewPr>
      <p:cViewPr>
        <p:scale>
          <a:sx n="80" d="100"/>
          <a:sy n="80" d="100"/>
        </p:scale>
        <p:origin x="1624" y="248"/>
      </p:cViewPr>
      <p:guideLst>
        <p:guide orient="horz" pos="2160"/>
        <p:guide pos="3839"/>
      </p:guideLst>
    </p:cSldViewPr>
  </p:slideViewPr>
  <p:outlineViewPr>
    <p:cViewPr>
      <p:scale>
        <a:sx n="33" d="100"/>
        <a:sy n="33" d="100"/>
      </p:scale>
      <p:origin x="0" y="126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280" y="96"/>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EC486EC7-B4F1-4F04-B7FF-C486E608758D}" type="slidenum">
              <a:rPr lang="en-US"/>
              <a:pPr>
                <a:defRPr/>
              </a:pPr>
              <a:t>‹#›</a:t>
            </a:fld>
            <a:endParaRPr lang="en-US"/>
          </a:p>
        </p:txBody>
      </p:sp>
    </p:spTree>
    <p:extLst>
      <p:ext uri="{BB962C8B-B14F-4D97-AF65-F5344CB8AC3E}">
        <p14:creationId xmlns:p14="http://schemas.microsoft.com/office/powerpoint/2010/main" val="34526104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6838" y="742950"/>
            <a:ext cx="6600825"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9746" y="4705678"/>
            <a:ext cx="5435010" cy="4456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4600D095-13D5-439B-AA5E-03D3CC9BD5C1}" type="slidenum">
              <a:rPr lang="en-US"/>
              <a:pPr>
                <a:defRPr/>
              </a:pPr>
              <a:t>‹#›</a:t>
            </a:fld>
            <a:endParaRPr lang="en-US"/>
          </a:p>
        </p:txBody>
      </p:sp>
    </p:spTree>
    <p:extLst>
      <p:ext uri="{BB962C8B-B14F-4D97-AF65-F5344CB8AC3E}">
        <p14:creationId xmlns:p14="http://schemas.microsoft.com/office/powerpoint/2010/main" val="61974247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838" y="742950"/>
            <a:ext cx="6600825" cy="37147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05965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comes our contributions. We propose </a:t>
            </a:r>
            <a:r>
              <a:rPr lang="en-US" dirty="0" err="1"/>
              <a:t>ParaRC</a:t>
            </a:r>
            <a:r>
              <a:rPr lang="en-US" dirty="0"/>
              <a:t>, a parallel repair framework for MSR</a:t>
            </a:r>
            <a:r>
              <a:rPr lang="en-US" baseline="0" dirty="0"/>
              <a:t> codes by leveraging the sub-</a:t>
            </a:r>
            <a:r>
              <a:rPr lang="en-US" baseline="0" dirty="0" err="1"/>
              <a:t>packetization</a:t>
            </a:r>
            <a:r>
              <a:rPr lang="en-US" baseline="0" dirty="0"/>
              <a:t> nature of MSR codes. </a:t>
            </a:r>
            <a:endParaRPr lang="en-US" dirty="0"/>
          </a:p>
          <a:p>
            <a:endParaRPr lang="en-US" baseline="0" dirty="0"/>
          </a:p>
          <a:p>
            <a:r>
              <a:rPr lang="en-US" baseline="0" dirty="0"/>
              <a:t>We model the parallel repair as a DAG coloring problem and show the trade-off between repair bandwidth and maximum repair load. We also identify an MLP, a min-max repair load point that minimizes the repair bandwidth given the minimum maximum repair load. We propose a heuristic to efficiently find an approximate MLP. And we prototype </a:t>
            </a:r>
            <a:r>
              <a:rPr lang="en-US" baseline="0" dirty="0" err="1"/>
              <a:t>ParaRC</a:t>
            </a:r>
            <a:r>
              <a:rPr lang="en-US" baseline="0" dirty="0"/>
              <a:t> on Hadoop HDFS and evaluate it on Alibaba Cloud.</a:t>
            </a:r>
          </a:p>
        </p:txBody>
      </p:sp>
    </p:spTree>
    <p:extLst>
      <p:ext uri="{BB962C8B-B14F-4D97-AF65-F5344CB8AC3E}">
        <p14:creationId xmlns:p14="http://schemas.microsoft.com/office/powerpoint/2010/main" val="1300673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extend our previous work and propose an</a:t>
            </a:r>
            <a:r>
              <a:rPr lang="en-US" baseline="0" dirty="0"/>
              <a:t> abstraction called the </a:t>
            </a:r>
            <a:r>
              <a:rPr lang="en-US" baseline="0" dirty="0" err="1"/>
              <a:t>pECDAG</a:t>
            </a:r>
            <a:r>
              <a:rPr lang="en-US" baseline="0" dirty="0"/>
              <a:t>, a erasure-coding-based directed acyclic graph that defines the workflow of a parallel repair operation</a:t>
            </a:r>
            <a:r>
              <a:rPr lang="en-US" dirty="0"/>
              <a:t>.</a:t>
            </a:r>
          </a:p>
          <a:p>
            <a:endParaRPr lang="en-US" baseline="0" dirty="0"/>
          </a:p>
          <a:p>
            <a:r>
              <a:rPr lang="en-US" baseline="0" dirty="0"/>
              <a:t>A vertex </a:t>
            </a:r>
            <a:r>
              <a:rPr lang="en-US" baseline="0" dirty="0" err="1"/>
              <a:t>vl</a:t>
            </a:r>
            <a:r>
              <a:rPr lang="en-US" baseline="0" dirty="0"/>
              <a:t> represents a sub-block or an intermediate sub-block. An edge connects a vertex vl1 to another vertex vl2 if vl1 is an input to the linear combination for forming the sub-bloc vl2. We also color each vertex, and a color refers to a node that computes or stores a sub-block.</a:t>
            </a:r>
            <a:endParaRPr lang="en-US" dirty="0"/>
          </a:p>
        </p:txBody>
      </p:sp>
    </p:spTree>
    <p:extLst>
      <p:ext uri="{BB962C8B-B14F-4D97-AF65-F5344CB8AC3E}">
        <p14:creationId xmlns:p14="http://schemas.microsoft.com/office/powerpoint/2010/main" val="1807623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an example of</a:t>
            </a:r>
            <a:r>
              <a:rPr lang="en-US" baseline="0" dirty="0"/>
              <a:t> a </a:t>
            </a:r>
            <a:r>
              <a:rPr lang="en-US" baseline="0" dirty="0" err="1"/>
              <a:t>pECDAG</a:t>
            </a:r>
            <a:r>
              <a:rPr lang="en-US" baseline="0" dirty="0"/>
              <a:t> for repairing a block B0 in the (4, 2) Clay Code. If an edge connects a pair of vertexes with different colors, this implies a transmission.</a:t>
            </a:r>
          </a:p>
        </p:txBody>
      </p:sp>
    </p:spTree>
    <p:extLst>
      <p:ext uri="{BB962C8B-B14F-4D97-AF65-F5344CB8AC3E}">
        <p14:creationId xmlns:p14="http://schemas.microsoft.com/office/powerpoint/2010/main" val="970023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Given a </a:t>
            </a:r>
            <a:r>
              <a:rPr lang="en-US" baseline="0" dirty="0" err="1"/>
              <a:t>pECDAG</a:t>
            </a:r>
            <a:r>
              <a:rPr lang="en-US" baseline="0" dirty="0"/>
              <a:t>, we can construct a traffic table that records the repair load (or the amount of data sent or received) of each node. T.in represents the number of incoming sub-blocks and </a:t>
            </a:r>
            <a:r>
              <a:rPr lang="en-US" baseline="0" dirty="0" err="1"/>
              <a:t>T.out</a:t>
            </a:r>
            <a:r>
              <a:rPr lang="en-US" baseline="0" dirty="0"/>
              <a:t> represents the outgoing sub-blocks. The sum of number of sub-blocks in a column is the repair bandwidth, which is 7 in this case. Also, the maximum number of sub-blocks in an entry is the maximum repair load, which is 5 here.  Thus, the traffic table enables us to find the repair bandwidth and maximum repair load. </a:t>
            </a:r>
          </a:p>
        </p:txBody>
      </p:sp>
    </p:spTree>
    <p:extLst>
      <p:ext uri="{BB962C8B-B14F-4D97-AF65-F5344CB8AC3E}">
        <p14:creationId xmlns:p14="http://schemas.microsoft.com/office/powerpoint/2010/main" val="3965106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By examining different color combinations of a </a:t>
            </a:r>
            <a:r>
              <a:rPr lang="en-US" baseline="0" dirty="0" err="1"/>
              <a:t>pECDAG</a:t>
            </a:r>
            <a:r>
              <a:rPr lang="en-US" baseline="0" dirty="0"/>
              <a:t>, we can show a spectrum on the repair bandwidth and the maximum repair load. Here, we show the examples of two MSR codes. In particular, we are interested in a point called the MLP, the min-max repair load point that minimizes the repair bandwidth given the minimum repair load.  This gives us the best possible parallel repair solution with the minimum possible repair bandwidth. </a:t>
            </a:r>
          </a:p>
          <a:p>
            <a:endParaRPr lang="en-US" baseline="0" dirty="0"/>
          </a:p>
          <a:p>
            <a:r>
              <a:rPr lang="en-US" baseline="0" dirty="0"/>
              <a:t>However, finding the trade-off spectrum and hence the MLP by brute-force is expensive, as there is an exponential number of color combinations to examine. </a:t>
            </a:r>
          </a:p>
        </p:txBody>
      </p:sp>
    </p:spTree>
    <p:extLst>
      <p:ext uri="{BB962C8B-B14F-4D97-AF65-F5344CB8AC3E}">
        <p14:creationId xmlns:p14="http://schemas.microsoft.com/office/powerpoint/2010/main" val="1230459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high-level idea of our heuristic is to search all the color combinations for a </a:t>
            </a:r>
            <a:r>
              <a:rPr lang="en-US" baseline="0" dirty="0" err="1"/>
              <a:t>pECDAG</a:t>
            </a:r>
            <a:r>
              <a:rPr lang="en-US" baseline="0" dirty="0"/>
              <a:t> and prune some branches based on our heuristic.</a:t>
            </a:r>
          </a:p>
          <a:p>
            <a:r>
              <a:rPr lang="en-US" baseline="0" dirty="0"/>
              <a:t>Intuitively, we can view this as a multi-objective optimization problem and the idea is to search the MLP on the Pareto frontier and prune dominated solutions.</a:t>
            </a:r>
          </a:p>
          <a:p>
            <a:endParaRPr lang="en-US" baseline="0" dirty="0"/>
          </a:p>
          <a:p>
            <a:r>
              <a:rPr lang="en-US" baseline="0" dirty="0"/>
              <a:t>There are three steps.</a:t>
            </a:r>
          </a:p>
        </p:txBody>
      </p:sp>
    </p:spTree>
    <p:extLst>
      <p:ext uri="{BB962C8B-B14F-4D97-AF65-F5344CB8AC3E}">
        <p14:creationId xmlns:p14="http://schemas.microsoft.com/office/powerpoint/2010/main" val="729225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a:t>
            </a:r>
            <a:r>
              <a:rPr lang="en-US" altLang="zh-CN" baseline="0" dirty="0"/>
              <a:t> start with </a:t>
            </a:r>
            <a:r>
              <a:rPr lang="en-US" altLang="zh-CN" dirty="0"/>
              <a:t>a </a:t>
            </a:r>
            <a:r>
              <a:rPr lang="en-US" altLang="zh-CN" dirty="0" err="1"/>
              <a:t>pECDAG</a:t>
            </a:r>
            <a:r>
              <a:rPr lang="en-US" altLang="zh-CN" dirty="0"/>
              <a:t> with random color combination.</a:t>
            </a:r>
            <a:r>
              <a:rPr lang="en-US" altLang="zh-CN" baseline="0" dirty="0"/>
              <a:t> </a:t>
            </a:r>
            <a:r>
              <a:rPr lang="en-US" altLang="zh-CN" dirty="0"/>
              <a:t>We maintain an un-searched pool and a candidate pool. </a:t>
            </a:r>
          </a:p>
          <a:p>
            <a:r>
              <a:rPr lang="en-US" altLang="zh-CN" dirty="0"/>
              <a:t>The un-searched pool keeps </a:t>
            </a:r>
            <a:r>
              <a:rPr lang="en-US" altLang="zh-CN" dirty="0" err="1"/>
              <a:t>pECDAGs</a:t>
            </a:r>
            <a:r>
              <a:rPr lang="en-US" altLang="zh-CN" dirty="0"/>
              <a:t> that will be searched in the future, and the candidate pool keeps candidate </a:t>
            </a:r>
            <a:r>
              <a:rPr lang="en-US" altLang="zh-CN" dirty="0" err="1"/>
              <a:t>pECDAG</a:t>
            </a:r>
            <a:r>
              <a:rPr lang="en-US" altLang="zh-CN" dirty="0"/>
              <a:t> solutions to be returned. </a:t>
            </a:r>
          </a:p>
        </p:txBody>
      </p:sp>
    </p:spTree>
    <p:extLst>
      <p:ext uri="{BB962C8B-B14F-4D97-AF65-F5344CB8AC3E}">
        <p14:creationId xmlns:p14="http://schemas.microsoft.com/office/powerpoint/2010/main" val="1433830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the second step, we retrieve a </a:t>
            </a:r>
            <a:r>
              <a:rPr lang="en-US" altLang="zh-CN" dirty="0" err="1"/>
              <a:t>pECDAG</a:t>
            </a:r>
            <a:r>
              <a:rPr lang="en-US" altLang="zh-CN" dirty="0"/>
              <a:t> from un-searched pool.</a:t>
            </a:r>
          </a:p>
          <a:p>
            <a:endParaRPr lang="en-US" altLang="zh-CN" dirty="0"/>
          </a:p>
          <a:p>
            <a:r>
              <a:rPr lang="en-US" altLang="zh-CN" dirty="0"/>
              <a:t>We first enumerate all its neighbors, represented by the white point, and then remove the original </a:t>
            </a:r>
            <a:r>
              <a:rPr lang="en-US" altLang="zh-CN" dirty="0" err="1"/>
              <a:t>pECDAG</a:t>
            </a:r>
            <a:r>
              <a:rPr lang="en-US" altLang="zh-CN" dirty="0"/>
              <a:t>, which is represented by a black point from the un-searched pool. Such that there is no more </a:t>
            </a:r>
            <a:r>
              <a:rPr lang="en-US" altLang="zh-CN" dirty="0" err="1"/>
              <a:t>pECDAGs</a:t>
            </a:r>
            <a:r>
              <a:rPr lang="en-US" altLang="zh-CN" dirty="0"/>
              <a:t> in the un-searched pool, while there is still a </a:t>
            </a:r>
            <a:r>
              <a:rPr lang="en-US" altLang="zh-CN" dirty="0" err="1"/>
              <a:t>pECDAG</a:t>
            </a:r>
            <a:r>
              <a:rPr lang="en-US" altLang="zh-CN" dirty="0"/>
              <a:t> in the candidate pool.</a:t>
            </a:r>
          </a:p>
          <a:p>
            <a:endParaRPr lang="zh-CN" altLang="en-US" dirty="0"/>
          </a:p>
        </p:txBody>
      </p:sp>
    </p:spTree>
    <p:extLst>
      <p:ext uri="{BB962C8B-B14F-4D97-AF65-F5344CB8AC3E}">
        <p14:creationId xmlns:p14="http://schemas.microsoft.com/office/powerpoint/2010/main" val="287152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step 3, we compare each neighbor</a:t>
            </a:r>
            <a:r>
              <a:rPr lang="en-US" altLang="zh-CN" baseline="0" dirty="0"/>
              <a:t> </a:t>
            </a:r>
            <a:r>
              <a:rPr lang="en-US" altLang="zh-CN" dirty="0" err="1"/>
              <a:t>pECDAG</a:t>
            </a:r>
            <a:r>
              <a:rPr lang="en-US" altLang="zh-CN" dirty="0"/>
              <a:t> with those in candidate pool and remove the solutions that don’t give better results.</a:t>
            </a:r>
            <a:endParaRPr lang="zh-CN" altLang="en-US" dirty="0"/>
          </a:p>
        </p:txBody>
      </p:sp>
    </p:spTree>
    <p:extLst>
      <p:ext uri="{BB962C8B-B14F-4D97-AF65-F5344CB8AC3E}">
        <p14:creationId xmlns:p14="http://schemas.microsoft.com/office/powerpoint/2010/main" val="3412420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Case 1,</a:t>
            </a:r>
            <a:r>
              <a:rPr lang="en-US" altLang="zh-CN" baseline="0" dirty="0"/>
              <a:t> t</a:t>
            </a:r>
            <a:r>
              <a:rPr lang="en-US" altLang="zh-CN" dirty="0"/>
              <a:t>he blue points are all worse than the solution in the candidate pool. </a:t>
            </a:r>
            <a:endParaRPr lang="zh-CN" altLang="en-US" dirty="0"/>
          </a:p>
        </p:txBody>
      </p:sp>
    </p:spTree>
    <p:extLst>
      <p:ext uri="{BB962C8B-B14F-4D97-AF65-F5344CB8AC3E}">
        <p14:creationId xmlns:p14="http://schemas.microsoft.com/office/powerpoint/2010/main" val="390410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a:t>Erasure coding is a promising redundancy technique for distributed storage systems to achieve fault tolerance with low storage overhead. It has been widely deployed in production. </a:t>
            </a:r>
          </a:p>
          <a:p>
            <a:endParaRPr lang="en-US" altLang="zh-CN" baseline="0" dirty="0"/>
          </a:p>
          <a:p>
            <a:r>
              <a:rPr lang="en-US" altLang="zh-CN" baseline="0" dirty="0"/>
              <a:t>There are many ways to construct erasure coding, while Reed-Solomon codes are the most common construction used in practice. </a:t>
            </a:r>
          </a:p>
          <a:p>
            <a:r>
              <a:rPr lang="en-US" altLang="zh-CN" baseline="0" dirty="0"/>
              <a:t>There are two configurable parameters k and n where k is less than n.</a:t>
            </a:r>
          </a:p>
          <a:p>
            <a:r>
              <a:rPr lang="en-US" altLang="zh-CN" baseline="0" dirty="0"/>
              <a:t>We encode a set of k </a:t>
            </a:r>
            <a:r>
              <a:rPr lang="en-US" altLang="zh-CN" baseline="0" dirty="0" err="1"/>
              <a:t>uncoded</a:t>
            </a:r>
            <a:r>
              <a:rPr lang="en-US" altLang="zh-CN" baseline="0" dirty="0"/>
              <a:t> blocks into a stripe of n coded blocks, where</a:t>
            </a:r>
          </a:p>
          <a:p>
            <a:r>
              <a:rPr lang="en-US" altLang="zh-CN" baseline="0" dirty="0"/>
              <a:t>each coded block can be expressed as a linear combination of any k blocks under Galois Field arithmetic.   Note that the redundancy overhead is n/k. </a:t>
            </a:r>
          </a:p>
          <a:p>
            <a:endParaRPr lang="en-US" altLang="zh-CN"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b="0" i="0" kern="1200" baseline="0" dirty="0">
                <a:solidFill>
                  <a:schemeClr val="tx1"/>
                </a:solidFill>
                <a:effectLst/>
                <a:latin typeface="Arial" charset="0"/>
                <a:ea typeface="+mn-ea"/>
                <a:cs typeface="+mn-cs"/>
              </a:rPr>
              <a:t>RS codes satisfy the MDS property, meaning that any k out of n blocks can recover all original data, while the redundancy overhead n/k is the minimum among all possible erasure code constructions.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zh-CN" sz="1200" b="0" i="0" kern="1200" baseline="0" dirty="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b="0" i="0" kern="1200" baseline="0" dirty="0">
                <a:solidFill>
                  <a:schemeClr val="tx1"/>
                </a:solidFill>
                <a:effectLst/>
                <a:latin typeface="Arial" charset="0"/>
                <a:ea typeface="+mn-ea"/>
                <a:cs typeface="+mn-cs"/>
              </a:rPr>
              <a:t>It significantly reduces the storage overhead compared with replication.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b="0" i="0" kern="1200" baseline="0" dirty="0">
                <a:solidFill>
                  <a:schemeClr val="tx1"/>
                </a:solidFill>
                <a:effectLst/>
                <a:latin typeface="Arial" charset="0"/>
                <a:ea typeface="+mn-ea"/>
                <a:cs typeface="+mn-cs"/>
              </a:rPr>
              <a:t>(14,10) RS codes used by Facebook can tolerate any four block failures with redundancy overhead of 1.4 times only</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b="0" i="0" kern="1200" baseline="0" dirty="0">
                <a:solidFill>
                  <a:schemeClr val="tx1"/>
                </a:solidFill>
                <a:effectLst/>
                <a:latin typeface="Arial" charset="0"/>
                <a:ea typeface="+mn-ea"/>
                <a:cs typeface="+mn-cs"/>
              </a:rPr>
              <a:t>Replication needs to have five copies in order to tolerate any four block failures.  The redundancy overhead is 5 times.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zh-CN" sz="1200" b="0" i="0" kern="1200" baseline="0" dirty="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b="0" i="0" kern="1200" baseline="0" dirty="0">
                <a:solidFill>
                  <a:schemeClr val="tx1"/>
                </a:solidFill>
                <a:effectLst/>
                <a:latin typeface="Arial" charset="0"/>
                <a:ea typeface="+mn-ea"/>
                <a:cs typeface="+mn-cs"/>
              </a:rPr>
              <a:t>Despite the storage efficiency of RS codes, RS codes are known to have high penalty in repair performance.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zh-CN" baseline="0" dirty="0"/>
          </a:p>
          <a:p>
            <a:endParaRPr lang="zh-CN" altLang="en-US" dirty="0"/>
          </a:p>
        </p:txBody>
      </p:sp>
    </p:spTree>
    <p:extLst>
      <p:ext uri="{BB962C8B-B14F-4D97-AF65-F5344CB8AC3E}">
        <p14:creationId xmlns:p14="http://schemas.microsoft.com/office/powerpoint/2010/main" val="5839148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5537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Case, 2, the green points are not</a:t>
            </a:r>
            <a:r>
              <a:rPr lang="en-US" altLang="zh-CN" baseline="0" dirty="0"/>
              <a:t> worse than the candidate solution. </a:t>
            </a:r>
            <a:endParaRPr lang="en-US" altLang="zh-CN" dirty="0"/>
          </a:p>
        </p:txBody>
      </p:sp>
    </p:spTree>
    <p:extLst>
      <p:ext uri="{BB962C8B-B14F-4D97-AF65-F5344CB8AC3E}">
        <p14:creationId xmlns:p14="http://schemas.microsoft.com/office/powerpoint/2010/main" val="274365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Tree>
    <p:extLst>
      <p:ext uri="{BB962C8B-B14F-4D97-AF65-F5344CB8AC3E}">
        <p14:creationId xmlns:p14="http://schemas.microsoft.com/office/powerpoint/2010/main" val="19604053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Case 3, the yellow point</a:t>
            </a:r>
            <a:r>
              <a:rPr lang="en-US" altLang="zh-CN" baseline="0" dirty="0"/>
              <a:t> </a:t>
            </a:r>
            <a:r>
              <a:rPr lang="en-US" altLang="zh-CN" dirty="0"/>
              <a:t>lies between two points in candidate pool.</a:t>
            </a:r>
          </a:p>
        </p:txBody>
      </p:sp>
    </p:spTree>
    <p:extLst>
      <p:ext uri="{BB962C8B-B14F-4D97-AF65-F5344CB8AC3E}">
        <p14:creationId xmlns:p14="http://schemas.microsoft.com/office/powerpoint/2010/main" val="31664646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So we still add it into the candidate pool.</a:t>
            </a:r>
          </a:p>
        </p:txBody>
      </p:sp>
    </p:spTree>
    <p:extLst>
      <p:ext uri="{BB962C8B-B14F-4D97-AF65-F5344CB8AC3E}">
        <p14:creationId xmlns:p14="http://schemas.microsoft.com/office/powerpoint/2010/main" val="3897188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Case 4, the red points are</a:t>
            </a:r>
            <a:r>
              <a:rPr lang="en-US" altLang="zh-CN" baseline="0" dirty="0"/>
              <a:t> better than some solutions in the candidate pool. </a:t>
            </a:r>
            <a:endParaRPr lang="zh-CN" altLang="en-US" dirty="0"/>
          </a:p>
        </p:txBody>
      </p:sp>
    </p:spTree>
    <p:extLst>
      <p:ext uri="{BB962C8B-B14F-4D97-AF65-F5344CB8AC3E}">
        <p14:creationId xmlns:p14="http://schemas.microsoft.com/office/powerpoint/2010/main" val="13408351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Prune the solutions from the candidate pool.</a:t>
            </a:r>
            <a:endParaRPr lang="zh-CN" altLang="en-US" dirty="0"/>
          </a:p>
        </p:txBody>
      </p:sp>
    </p:spTree>
    <p:extLst>
      <p:ext uri="{BB962C8B-B14F-4D97-AF65-F5344CB8AC3E}">
        <p14:creationId xmlns:p14="http://schemas.microsoft.com/office/powerpoint/2010/main" val="3854670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Then, we add the two red points in candidate pool.</a:t>
            </a:r>
            <a:endParaRPr lang="zh-CN" altLang="en-US" dirty="0"/>
          </a:p>
        </p:txBody>
      </p:sp>
    </p:spTree>
    <p:extLst>
      <p:ext uri="{BB962C8B-B14F-4D97-AF65-F5344CB8AC3E}">
        <p14:creationId xmlns:p14="http://schemas.microsoft.com/office/powerpoint/2010/main" val="18292482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Finally, we add the two red points and the one green point in un-searched pool, such that we can search them in future iterations.</a:t>
            </a:r>
            <a:endParaRPr lang="zh-CN" altLang="en-US" dirty="0"/>
          </a:p>
        </p:txBody>
      </p:sp>
    </p:spTree>
    <p:extLst>
      <p:ext uri="{BB962C8B-B14F-4D97-AF65-F5344CB8AC3E}">
        <p14:creationId xmlns:p14="http://schemas.microsoft.com/office/powerpoint/2010/main" val="28112165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repeat step 2 and step 3 for many iterations, until the un-searched pool is empty. </a:t>
            </a:r>
          </a:p>
          <a:p>
            <a:r>
              <a:rPr lang="en-US" altLang="zh-CN" dirty="0"/>
              <a:t>And we return the point with minimum maximum repair load in candidate pool.</a:t>
            </a:r>
          </a:p>
        </p:txBody>
      </p:sp>
    </p:spTree>
    <p:extLst>
      <p:ext uri="{BB962C8B-B14F-4D97-AF65-F5344CB8AC3E}">
        <p14:creationId xmlns:p14="http://schemas.microsoft.com/office/powerpoint/2010/main" val="702422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So how does the repair penalty comes from? There are two factors that cause the high repair penalty</a:t>
            </a:r>
          </a:p>
          <a:p>
            <a:endParaRPr lang="en-US" baseline="0" dirty="0"/>
          </a:p>
          <a:p>
            <a:r>
              <a:rPr lang="en-US" baseline="0" dirty="0"/>
              <a:t>The first one is the high repair bandwidth. Repair bandwidth is the amount of traffic transferred over the network.</a:t>
            </a:r>
          </a:p>
          <a:p>
            <a:r>
              <a:rPr lang="en-US" baseline="0" dirty="0"/>
              <a:t>The second one is the high maximum repair load. Maximum repair load is the maximum amount of traffic that a node sends or receives among all the nodes.</a:t>
            </a:r>
          </a:p>
          <a:p>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For example, consider the (4,2) RS code, where the block size is 256 </a:t>
            </a:r>
            <a:r>
              <a:rPr lang="en-US" baseline="0" dirty="0" err="1"/>
              <a:t>MiB</a:t>
            </a:r>
            <a:r>
              <a:rPr lang="en-US" baseline="0" dirty="0"/>
              <a:t>. N0 fails and is to be repaired. Since RS codes need to collect k blocks to repair N0 and k is equal to 2 , the repair bandwidth is 512 </a:t>
            </a:r>
            <a:r>
              <a:rPr lang="en-US" baseline="0" dirty="0" err="1"/>
              <a:t>MiB</a:t>
            </a:r>
            <a:r>
              <a:rPr lang="en-US" baseline="0" dirty="0"/>
              <a:t>. Also, N0 receives two blocks, which is the largest among all the nodes. Thus, the maximum repair load is also 512 MiB.</a:t>
            </a:r>
          </a:p>
          <a:p>
            <a:endParaRPr lang="en-US" baseline="0" dirty="0"/>
          </a:p>
        </p:txBody>
      </p:sp>
    </p:spTree>
    <p:extLst>
      <p:ext uri="{BB962C8B-B14F-4D97-AF65-F5344CB8AC3E}">
        <p14:creationId xmlns:p14="http://schemas.microsoft.com/office/powerpoint/2010/main" val="442490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build </a:t>
            </a:r>
            <a:r>
              <a:rPr lang="en-US" dirty="0" err="1"/>
              <a:t>ParaRC</a:t>
            </a:r>
            <a:r>
              <a:rPr lang="en-US" dirty="0"/>
              <a:t> atop Hadoop 3 HDFS to perform parallel repair for MSR-coded storage systems.</a:t>
            </a:r>
          </a:p>
          <a:p>
            <a:endParaRPr lang="en-US" dirty="0"/>
          </a:p>
          <a:p>
            <a:r>
              <a:rPr lang="en-US" dirty="0"/>
              <a:t>Here is the architecture. PRS Generator generates MLP for parallel repair solution in offline.</a:t>
            </a:r>
          </a:p>
          <a:p>
            <a:r>
              <a:rPr lang="en-US" dirty="0"/>
              <a:t>Controller maintains stripe metadata and the generated MLP. It also parses a </a:t>
            </a:r>
            <a:r>
              <a:rPr lang="en-US" dirty="0" err="1"/>
              <a:t>pECDAG</a:t>
            </a:r>
            <a:r>
              <a:rPr lang="en-US" dirty="0"/>
              <a:t> and coordinates the parallel repair operations.</a:t>
            </a:r>
          </a:p>
          <a:p>
            <a:r>
              <a:rPr lang="en-US" dirty="0"/>
              <a:t>Agent performs actual parallel repair sub-operations instructed by the Controller.</a:t>
            </a:r>
          </a:p>
          <a:p>
            <a:endParaRPr lang="en-US" dirty="0"/>
          </a:p>
          <a:p>
            <a:endParaRPr lang="en-US" dirty="0"/>
          </a:p>
        </p:txBody>
      </p:sp>
    </p:spTree>
    <p:extLst>
      <p:ext uri="{BB962C8B-B14F-4D97-AF65-F5344CB8AC3E}">
        <p14:creationId xmlns:p14="http://schemas.microsoft.com/office/powerpoint/2010/main" val="12952529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We first compare the running time of our heuristic algorithm with the brute-force search for small parameters. We reduce the running time from 264.1s to 1.8s for (4,2) Clay codes, while we reduce the running time from 34.2 s to 0.3s for (6,4) Butterfly codes.</a:t>
            </a:r>
          </a:p>
          <a:p>
            <a:endParaRPr lang="en-US" baseline="0" dirty="0"/>
          </a:p>
          <a:p>
            <a:r>
              <a:rPr lang="en-US" baseline="0" dirty="0"/>
              <a:t>We also compare the maximum repair load and repair bandwidth compared with centralized repair of Butterfly codes and Clay codes, as well as repair pipelining of RS codes. The maximum repair load of the approximate MLP is much less than that of the centralized repair of Clay codes or Butterfly codes. </a:t>
            </a:r>
            <a:r>
              <a:rPr lang="en-US" altLang="zh-CN" sz="1800" b="0" i="0" u="none" strike="noStrike" baseline="0" dirty="0">
                <a:latin typeface="NimbusRomNo9L-Regu"/>
              </a:rPr>
              <a:t>For example, for the </a:t>
            </a:r>
            <a:r>
              <a:rPr lang="en-US" altLang="zh-CN" sz="1800" b="0" i="0" u="none" strike="noStrike" baseline="0" dirty="0">
                <a:latin typeface="CMR10"/>
              </a:rPr>
              <a:t>(</a:t>
            </a:r>
            <a:r>
              <a:rPr lang="en-US" altLang="zh-CN" sz="1800" b="0" i="0" u="none" strike="noStrike" baseline="0" dirty="0">
                <a:latin typeface="NimbusRomNo9L-Regu"/>
              </a:rPr>
              <a:t>14</a:t>
            </a:r>
            <a:r>
              <a:rPr lang="en-US" altLang="zh-CN" sz="1800" b="0" i="0" u="none" strike="noStrike" baseline="0" dirty="0">
                <a:latin typeface="CMMI10"/>
              </a:rPr>
              <a:t>,</a:t>
            </a:r>
            <a:r>
              <a:rPr lang="en-US" altLang="zh-CN" sz="1800" b="0" i="0" u="none" strike="noStrike" baseline="0" dirty="0">
                <a:latin typeface="NimbusRomNo9L-Regu"/>
              </a:rPr>
              <a:t>10</a:t>
            </a:r>
            <a:r>
              <a:rPr lang="en-US" altLang="zh-CN" sz="1800" b="0" i="0" u="none" strike="noStrike" baseline="0" dirty="0">
                <a:latin typeface="CMR10"/>
              </a:rPr>
              <a:t>) </a:t>
            </a:r>
            <a:r>
              <a:rPr lang="en-US" altLang="zh-CN" sz="1800" b="0" i="0" u="none" strike="noStrike" baseline="0" dirty="0">
                <a:latin typeface="NimbusRomNo9L-Regu"/>
              </a:rPr>
              <a:t>Clay code (</a:t>
            </a:r>
            <a:r>
              <a:rPr lang="en-US" altLang="zh-CN" sz="1800" b="0" i="0" u="none" strike="noStrike" baseline="0" dirty="0">
                <a:latin typeface="NimbusRomNo9L-ReguItal"/>
              </a:rPr>
              <a:t>w </a:t>
            </a:r>
            <a:r>
              <a:rPr lang="en-US" altLang="zh-CN" sz="1800" b="0" i="0" u="none" strike="noStrike" baseline="0" dirty="0">
                <a:latin typeface="CMR10"/>
              </a:rPr>
              <a:t>= </a:t>
            </a:r>
            <a:r>
              <a:rPr lang="en-US" altLang="zh-CN" sz="1800" b="0" i="0" u="none" strike="noStrike" baseline="0" dirty="0">
                <a:latin typeface="NimbusRomNo9L-Regu"/>
              </a:rPr>
              <a:t>256) the maximum repair load of the MLP decreases to 271 MiB, which is 67.4% less than that of the centralized repair for Clay codes (i.e., 832 MiB). </a:t>
            </a:r>
            <a:endParaRPr lang="en-US" baseline="0" dirty="0"/>
          </a:p>
          <a:p>
            <a:endParaRPr lang="en-US" baseline="0" dirty="0"/>
          </a:p>
        </p:txBody>
      </p:sp>
    </p:spTree>
    <p:extLst>
      <p:ext uri="{BB962C8B-B14F-4D97-AF65-F5344CB8AC3E}">
        <p14:creationId xmlns:p14="http://schemas.microsoft.com/office/powerpoint/2010/main" val="1513905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evaluation results of different repair methods. </a:t>
            </a:r>
          </a:p>
        </p:txBody>
      </p:sp>
    </p:spTree>
    <p:extLst>
      <p:ext uri="{BB962C8B-B14F-4D97-AF65-F5344CB8AC3E}">
        <p14:creationId xmlns:p14="http://schemas.microsoft.com/office/powerpoint/2010/main" val="39645073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To conclude, we propose </a:t>
            </a:r>
            <a:r>
              <a:rPr lang="en-US" baseline="0" dirty="0" err="1"/>
              <a:t>ParaRC</a:t>
            </a:r>
            <a:r>
              <a:rPr lang="en-US" baseline="0" dirty="0"/>
              <a:t>, which is a parallel repair framework that improves the repair performance of MSR-coded distributed storage systems exploiting the sub-packetization nature of MSR codes.</a:t>
            </a:r>
          </a:p>
          <a:p>
            <a:endParaRPr lang="en-US" baseline="0" dirty="0"/>
          </a:p>
          <a:p>
            <a:r>
              <a:rPr lang="en-US" baseline="0" dirty="0"/>
              <a:t>In this work, we only explore the possibility of improve the repair performance of large-scale distributed storage systems by parallel repair of MSR codes and come up with methods from empirical experience. There are still many open questions.</a:t>
            </a:r>
          </a:p>
          <a:p>
            <a:endParaRPr lang="en-US" baseline="0" dirty="0"/>
          </a:p>
          <a:p>
            <a:r>
              <a:rPr lang="en-US" baseline="0" dirty="0"/>
              <a:t>First, the theoretical analysis of </a:t>
            </a:r>
            <a:r>
              <a:rPr lang="en-US" baseline="0" dirty="0" err="1"/>
              <a:t>ParaRC</a:t>
            </a:r>
            <a:r>
              <a:rPr lang="en-US" baseline="0" dirty="0"/>
              <a:t> is still an open question, including the formulation of a multi-objective optimization problem, the difference between the solutions that are on the Pareto frontier, the convergence of the heuristic, and whether there exists faster heuristics.</a:t>
            </a:r>
          </a:p>
          <a:p>
            <a:endParaRPr lang="en-US" baseline="0" dirty="0"/>
          </a:p>
          <a:p>
            <a:r>
              <a:rPr lang="en-US" baseline="0" dirty="0"/>
              <a:t>Second, in this work we focus on the parallelism inside a stripe. How to extend the inter-stripe parallelism to multiple stripes with intra-stripe parallelism is still an open question. This issue is important for </a:t>
            </a:r>
            <a:r>
              <a:rPr lang="en-US" baseline="0" dirty="0" err="1"/>
              <a:t>declustered</a:t>
            </a:r>
            <a:r>
              <a:rPr lang="en-US" baseline="0" dirty="0"/>
              <a:t> settings.</a:t>
            </a:r>
          </a:p>
          <a:p>
            <a:endParaRPr lang="en-US" baseline="0" dirty="0"/>
          </a:p>
          <a:p>
            <a:r>
              <a:rPr lang="en-US" baseline="0" dirty="0"/>
              <a:t>What’s more, currently, </a:t>
            </a:r>
            <a:r>
              <a:rPr lang="en-US" baseline="0" dirty="0" err="1"/>
              <a:t>ParaRC</a:t>
            </a:r>
            <a:r>
              <a:rPr lang="en-US" baseline="0" dirty="0"/>
              <a:t> targets large blocks and popular n, k parameters. How to apply this technique for small blocks and wide stripes are still open questions.</a:t>
            </a:r>
          </a:p>
          <a:p>
            <a:endParaRPr lang="en-US" baseline="0" dirty="0"/>
          </a:p>
          <a:p>
            <a:r>
              <a:rPr lang="en-US" baseline="0" dirty="0"/>
              <a:t>We consider these problems as our future work.</a:t>
            </a:r>
          </a:p>
          <a:p>
            <a:endParaRPr lang="en-US" baseline="0" dirty="0"/>
          </a:p>
          <a:p>
            <a:r>
              <a:rPr lang="en-US" baseline="0" dirty="0"/>
              <a:t>We open source our code in our project website. verifications and extensions are also welcome.</a:t>
            </a:r>
            <a:endParaRPr lang="en-US" dirty="0"/>
          </a:p>
        </p:txBody>
      </p:sp>
    </p:spTree>
    <p:extLst>
      <p:ext uri="{BB962C8B-B14F-4D97-AF65-F5344CB8AC3E}">
        <p14:creationId xmlns:p14="http://schemas.microsoft.com/office/powerpoint/2010/main" val="1730570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erasure code constructions proposed in the literature to reduce repair bandwidth. </a:t>
            </a:r>
          </a:p>
          <a:p>
            <a:r>
              <a:rPr lang="en-US" dirty="0"/>
              <a:t>In this work, we focus on MSR</a:t>
            </a:r>
            <a:r>
              <a:rPr lang="en-US" baseline="0" dirty="0"/>
              <a:t> codes, which achieve the minimum repair bandwidth and satisfy the MDS property (i.e., storage optimal). The core idea of MSR codes is sub-</a:t>
            </a:r>
            <a:r>
              <a:rPr lang="en-US" baseline="0" dirty="0" err="1"/>
              <a:t>paceketization</a:t>
            </a:r>
            <a:r>
              <a:rPr lang="en-US" baseline="0" dirty="0"/>
              <a:t>, which divides a block into w sub-blocks, so that the repair only needs to retrieve a subset of sub-blocks. </a:t>
            </a:r>
          </a:p>
          <a:p>
            <a:r>
              <a:rPr lang="en-US" baseline="0" dirty="0"/>
              <a:t>Examples of MSR codes are Butterfly codes, but they require n = k+2.  We in particular focus on Clay codes, which achieve minimum repair bandwidth and also I/O to local storage, and the also support general parameter n and k. </a:t>
            </a:r>
            <a:endParaRPr lang="en-US" dirty="0"/>
          </a:p>
        </p:txBody>
      </p:sp>
    </p:spTree>
    <p:extLst>
      <p:ext uri="{BB962C8B-B14F-4D97-AF65-F5344CB8AC3E}">
        <p14:creationId xmlns:p14="http://schemas.microsoft.com/office/powerpoint/2010/main" val="4190658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For</a:t>
            </a:r>
            <a:r>
              <a:rPr lang="en-US" altLang="zh-CN" baseline="0" dirty="0"/>
              <a:t> example, consider the </a:t>
            </a:r>
            <a:r>
              <a:rPr lang="en-US" altLang="zh-CN" dirty="0"/>
              <a:t>(4,2) Clay code, where the sub-</a:t>
            </a:r>
            <a:r>
              <a:rPr lang="en-US" altLang="zh-CN" dirty="0" err="1"/>
              <a:t>packetization</a:t>
            </a:r>
            <a:r>
              <a:rPr lang="en-US" altLang="zh-CN" dirty="0"/>
              <a:t> level w = 4. </a:t>
            </a:r>
          </a:p>
          <a:p>
            <a:endParaRPr lang="en-US" altLang="zh-CN" dirty="0"/>
          </a:p>
          <a:p>
            <a:r>
              <a:rPr lang="en-US" altLang="zh-CN" dirty="0"/>
              <a:t>Each block is divided into 4 sub-blocks,</a:t>
            </a:r>
            <a:r>
              <a:rPr lang="en-US" altLang="zh-CN" baseline="0" dirty="0"/>
              <a:t> and the repair of N0 only needs to download two sub-blocks from each of the three nodes. T</a:t>
            </a:r>
            <a:r>
              <a:rPr lang="en-US" altLang="zh-CN" dirty="0"/>
              <a:t>he repair bandwidth is 384 MiB, and the maximum repair load (which appears</a:t>
            </a:r>
            <a:r>
              <a:rPr lang="en-US" altLang="zh-CN" baseline="0" dirty="0"/>
              <a:t> in N0) </a:t>
            </a:r>
            <a:r>
              <a:rPr lang="en-US" altLang="zh-CN" dirty="0"/>
              <a:t>is also 384 MiB.</a:t>
            </a:r>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2708389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To reduce the maximum repair load, existing approaches propose to decompose and parallelize repair operations across multiple nodes. We consider a repair pipelining approach to reduce the maximum repair load as much as possible.. </a:t>
            </a:r>
          </a:p>
          <a:p>
            <a:r>
              <a:rPr lang="en-US" baseline="0" dirty="0"/>
              <a:t>Consider the (4,2) RS code.  We divide a block to repair into multiple slices.  Initially, N1 sends a partial linear combination a1b1,0 to N2, which sends the repaired slice to N0.  While N2 sends the results to N0, N1 can start the repair of the next slice and the transmissions can be done in parallel. </a:t>
            </a:r>
          </a:p>
          <a:p>
            <a:endParaRPr lang="en-US" baseline="0" dirty="0"/>
          </a:p>
          <a:p>
            <a:r>
              <a:rPr lang="en-US" baseline="0" dirty="0"/>
              <a:t>In repair pipelining, the maximum repair load is minimized to 256 </a:t>
            </a:r>
            <a:r>
              <a:rPr lang="en-US" baseline="0" dirty="0" err="1"/>
              <a:t>MiB</a:t>
            </a:r>
            <a:r>
              <a:rPr lang="en-US" baseline="0" dirty="0"/>
              <a:t> as each node sends/receives a size of one block. The repair bandwidth remains 512 </a:t>
            </a:r>
            <a:r>
              <a:rPr lang="en-US" baseline="0" dirty="0" err="1"/>
              <a:t>MiB</a:t>
            </a:r>
            <a:r>
              <a:rPr lang="en-US" baseline="0" dirty="0"/>
              <a:t>, as it still needs to read k blocks for the repair.  </a:t>
            </a:r>
          </a:p>
        </p:txBody>
      </p:sp>
    </p:spTree>
    <p:extLst>
      <p:ext uri="{BB962C8B-B14F-4D97-AF65-F5344CB8AC3E}">
        <p14:creationId xmlns:p14="http://schemas.microsoft.com/office/powerpoint/2010/main" val="433562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natural question is, can we apply</a:t>
            </a:r>
            <a:r>
              <a:rPr lang="en-US" baseline="0" dirty="0"/>
              <a:t> repair pipelining for MSR codes? Unfortunately the answer is negative. The reason is that repair pipelining is based on the additive associativity to decompose a linear operation into partial operations, but the repair of MSR codes needs to collect enough sub-blocks and solve a system of linear equations for the repaired sub-blocks. </a:t>
            </a:r>
          </a:p>
          <a:p>
            <a:endParaRPr lang="en-US" baseline="0" dirty="0"/>
          </a:p>
          <a:p>
            <a:r>
              <a:rPr lang="en-US" baseline="0" dirty="0"/>
              <a:t>Nevertheless, we can leverage the sub-</a:t>
            </a:r>
            <a:r>
              <a:rPr lang="en-US" baseline="0" dirty="0" err="1"/>
              <a:t>packetization</a:t>
            </a:r>
            <a:r>
              <a:rPr lang="en-US" baseline="0" dirty="0"/>
              <a:t> nature of MSR codes. Our observation is that the repair of each sub-block requires a subset of available sub-blocks. Thus, we can distribute the repair of sub-blocks across multiple nodes for load balancing</a:t>
            </a:r>
            <a:endParaRPr lang="en-US" dirty="0"/>
          </a:p>
        </p:txBody>
      </p:sp>
    </p:spTree>
    <p:extLst>
      <p:ext uri="{BB962C8B-B14F-4D97-AF65-F5344CB8AC3E}">
        <p14:creationId xmlns:p14="http://schemas.microsoft.com/office/powerpoint/2010/main" val="3808575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For example, to apply the parallel repair for the (4,2) Clay code,</a:t>
            </a:r>
            <a:r>
              <a:rPr lang="en-US" altLang="zh-CN" baseline="0" dirty="0"/>
              <a:t> N2 first collects b3,0 from N3 to repair b0,0 and intermediate sub-blocks c0, c1, and c2. N1 collects c2 from N2 to reconstruct b0,2. And finally N0 collects the sub-blocks from N1, N2, and N3 and repairs the remaining sub-blocks. For this particular case, the repair bandwidth is 448MiB and the maximum repair load is 320MiB.   </a:t>
            </a:r>
            <a:endParaRPr lang="en-US" altLang="zh-CN" dirty="0"/>
          </a:p>
          <a:p>
            <a:endParaRPr lang="en-US" altLang="zh-CN" dirty="0"/>
          </a:p>
          <a:p>
            <a:endParaRPr lang="en-US" altLang="zh-CN" dirty="0"/>
          </a:p>
        </p:txBody>
      </p:sp>
    </p:spTree>
    <p:extLst>
      <p:ext uri="{BB962C8B-B14F-4D97-AF65-F5344CB8AC3E}">
        <p14:creationId xmlns:p14="http://schemas.microsoft.com/office/powerpoint/2010/main" val="3860578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We see that the parallel repair of MSR codes makes a trade-off between the repair bandwidth and maximum repair load. The challenge is, how do we model the trade-off, and furthermore, how do we design a parallel repair approach, for general MSR codes? </a:t>
            </a:r>
          </a:p>
        </p:txBody>
      </p:sp>
    </p:spTree>
    <p:extLst>
      <p:ext uri="{BB962C8B-B14F-4D97-AF65-F5344CB8AC3E}">
        <p14:creationId xmlns:p14="http://schemas.microsoft.com/office/powerpoint/2010/main" val="129311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200"/>
            </a:lvl1pPr>
          </a:lstStyle>
          <a:p>
            <a:pPr>
              <a:defRPr/>
            </a:pPr>
            <a:fld id="{35DD5A66-9C2F-42FF-B09E-B62E67AA1448}" type="slidenum">
              <a:rPr lang="en-US" smtClean="0"/>
              <a:pPr>
                <a:defRPr/>
              </a:pPr>
              <a:t>‹#›</a:t>
            </a:fld>
            <a:endParaRPr lang="en-US"/>
          </a:p>
        </p:txBody>
      </p:sp>
    </p:spTree>
    <p:extLst>
      <p:ext uri="{BB962C8B-B14F-4D97-AF65-F5344CB8AC3E}">
        <p14:creationId xmlns:p14="http://schemas.microsoft.com/office/powerpoint/2010/main" val="50498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a:p>
        </p:txBody>
      </p:sp>
    </p:spTree>
    <p:extLst>
      <p:ext uri="{BB962C8B-B14F-4D97-AF65-F5344CB8AC3E}">
        <p14:creationId xmlns:p14="http://schemas.microsoft.com/office/powerpoint/2010/main" val="28525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a:p>
        </p:txBody>
      </p:sp>
    </p:spTree>
    <p:extLst>
      <p:ext uri="{BB962C8B-B14F-4D97-AF65-F5344CB8AC3E}">
        <p14:creationId xmlns:p14="http://schemas.microsoft.com/office/powerpoint/2010/main" val="27052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1" y="76200"/>
            <a:ext cx="10969943" cy="1143000"/>
          </a:xfrm>
        </p:spPr>
        <p:txBody>
          <a:bodyPr/>
          <a:lstStyle>
            <a:lvl1pPr>
              <a:defRPr sz="4000"/>
            </a:lvl1pPr>
          </a:lstStyle>
          <a:p>
            <a:r>
              <a:rPr lang="en-US" dirty="0"/>
              <a:t>Click to edit Master title style</a:t>
            </a:r>
          </a:p>
        </p:txBody>
      </p:sp>
      <p:sp>
        <p:nvSpPr>
          <p:cNvPr id="3" name="Content Placeholder 2"/>
          <p:cNvSpPr>
            <a:spLocks noGrp="1"/>
          </p:cNvSpPr>
          <p:nvPr>
            <p:ph idx="1"/>
          </p:nvPr>
        </p:nvSpPr>
        <p:spPr>
          <a:xfrm>
            <a:off x="609441" y="1447801"/>
            <a:ext cx="10969943" cy="4678364"/>
          </a:xfrm>
        </p:spPr>
        <p:txBody>
          <a:bodyPr/>
          <a:lstStyle>
            <a:lvl1pPr>
              <a:lnSpc>
                <a:spcPct val="100000"/>
              </a:lnSpc>
              <a:defRPr sz="2800"/>
            </a:lvl1pPr>
            <a:lvl2pPr>
              <a:lnSpc>
                <a:spcPct val="100000"/>
              </a:lnSpc>
              <a:defRPr sz="2400"/>
            </a:lvl2pPr>
            <a:lvl3pPr>
              <a:lnSpc>
                <a:spcPct val="100000"/>
              </a:lnSpc>
              <a:defRPr sz="2000"/>
            </a:lvl3pPr>
            <a:lvl4pPr>
              <a:lnSpc>
                <a:spcPct val="100000"/>
              </a:lnSpc>
              <a:defRPr sz="1800"/>
            </a:lvl4pPr>
            <a:lvl5pPr>
              <a:lnSpc>
                <a:spcPct val="100000"/>
              </a:lnSpc>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000"/>
            </a:lvl1pPr>
          </a:lstStyle>
          <a:p>
            <a:pPr>
              <a:defRPr/>
            </a:pPr>
            <a:fld id="{3FFE790D-BCFB-4008-9260-CA63AEE325FD}" type="slidenum">
              <a:rPr lang="en-US" smtClean="0"/>
              <a:pPr>
                <a:defRPr/>
              </a:pPr>
              <a:t>‹#›</a:t>
            </a:fld>
            <a:endParaRPr lang="en-US"/>
          </a:p>
        </p:txBody>
      </p:sp>
    </p:spTree>
    <p:extLst>
      <p:ext uri="{BB962C8B-B14F-4D97-AF65-F5344CB8AC3E}">
        <p14:creationId xmlns:p14="http://schemas.microsoft.com/office/powerpoint/2010/main" val="382065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a:p>
        </p:txBody>
      </p:sp>
    </p:spTree>
    <p:extLst>
      <p:ext uri="{BB962C8B-B14F-4D97-AF65-F5344CB8AC3E}">
        <p14:creationId xmlns:p14="http://schemas.microsoft.com/office/powerpoint/2010/main" val="100253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a:p>
        </p:txBody>
      </p:sp>
    </p:spTree>
    <p:extLst>
      <p:ext uri="{BB962C8B-B14F-4D97-AF65-F5344CB8AC3E}">
        <p14:creationId xmlns:p14="http://schemas.microsoft.com/office/powerpoint/2010/main" val="1606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a:p>
        </p:txBody>
      </p:sp>
    </p:spTree>
    <p:extLst>
      <p:ext uri="{BB962C8B-B14F-4D97-AF65-F5344CB8AC3E}">
        <p14:creationId xmlns:p14="http://schemas.microsoft.com/office/powerpoint/2010/main" val="15088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a:p>
        </p:txBody>
      </p:sp>
    </p:spTree>
    <p:extLst>
      <p:ext uri="{BB962C8B-B14F-4D97-AF65-F5344CB8AC3E}">
        <p14:creationId xmlns:p14="http://schemas.microsoft.com/office/powerpoint/2010/main" val="371533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a:p>
        </p:txBody>
      </p:sp>
    </p:spTree>
    <p:extLst>
      <p:ext uri="{BB962C8B-B14F-4D97-AF65-F5344CB8AC3E}">
        <p14:creationId xmlns:p14="http://schemas.microsoft.com/office/powerpoint/2010/main" val="21680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a:p>
        </p:txBody>
      </p:sp>
    </p:spTree>
    <p:extLst>
      <p:ext uri="{BB962C8B-B14F-4D97-AF65-F5344CB8AC3E}">
        <p14:creationId xmlns:p14="http://schemas.microsoft.com/office/powerpoint/2010/main" val="33633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a:p>
        </p:txBody>
      </p:sp>
    </p:spTree>
    <p:extLst>
      <p:ext uri="{BB962C8B-B14F-4D97-AF65-F5344CB8AC3E}">
        <p14:creationId xmlns:p14="http://schemas.microsoft.com/office/powerpoint/2010/main" val="22369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441" y="274638"/>
            <a:ext cx="1096994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441" y="1600201"/>
            <a:ext cx="1096994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09441" y="6400801"/>
            <a:ext cx="741486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8735325" y="6400801"/>
            <a:ext cx="284405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lnSpc>
          <a:spcPct val="105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5000"/>
        </a:lnSpc>
        <a:spcBef>
          <a:spcPct val="20000"/>
        </a:spcBef>
        <a:spcAft>
          <a:spcPct val="0"/>
        </a:spcAft>
        <a:buChar char="•"/>
        <a:defRPr sz="2400">
          <a:solidFill>
            <a:schemeClr val="tx1"/>
          </a:solidFill>
          <a:latin typeface="+mn-lt"/>
        </a:defRPr>
      </a:lvl2pPr>
      <a:lvl3pPr marL="1143000" indent="-228600" algn="l" rtl="0" eaLnBrk="0" fontAlgn="base" hangingPunct="0">
        <a:lnSpc>
          <a:spcPct val="105000"/>
        </a:lnSpc>
        <a:spcBef>
          <a:spcPct val="20000"/>
        </a:spcBef>
        <a:spcAft>
          <a:spcPct val="0"/>
        </a:spcAft>
        <a:buChar char="•"/>
        <a:defRPr sz="2000">
          <a:solidFill>
            <a:schemeClr val="tx1"/>
          </a:solidFill>
          <a:latin typeface="+mn-lt"/>
        </a:defRPr>
      </a:lvl3pPr>
      <a:lvl4pPr marL="1600200" indent="-228600" algn="l" rtl="0" eaLnBrk="0" fontAlgn="base" hangingPunct="0">
        <a:lnSpc>
          <a:spcPct val="105000"/>
        </a:lnSpc>
        <a:spcBef>
          <a:spcPct val="20000"/>
        </a:spcBef>
        <a:spcAft>
          <a:spcPct val="0"/>
        </a:spcAft>
        <a:buChar char="•"/>
        <a:defRPr>
          <a:solidFill>
            <a:schemeClr val="tx1"/>
          </a:solidFill>
          <a:latin typeface="+mn-lt"/>
        </a:defRPr>
      </a:lvl4pPr>
      <a:lvl5pPr marL="2057400" indent="-228600" algn="l" rtl="0" eaLnBrk="0" fontAlgn="base" hangingPunct="0">
        <a:lnSpc>
          <a:spcPct val="105000"/>
        </a:lnSpc>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hyperlink" Target="http://adslab.cse.cuhk.edu.hk/software/pararc"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12188825" cy="1771651"/>
          </a:xfrm>
        </p:spPr>
        <p:txBody>
          <a:bodyPr/>
          <a:lstStyle/>
          <a:p>
            <a:r>
              <a:rPr lang="en-US" sz="3600" dirty="0" err="1"/>
              <a:t>ParaRC</a:t>
            </a:r>
            <a:r>
              <a:rPr lang="en-US" sz="3600" dirty="0"/>
              <a:t>: Embracing Sub-Packetization for </a:t>
            </a:r>
            <a:br>
              <a:rPr lang="en-US" sz="3600" dirty="0"/>
            </a:br>
            <a:r>
              <a:rPr lang="en-US" sz="3600" dirty="0"/>
              <a:t>Repair Parallelization in MSR-Coded Storage</a:t>
            </a:r>
            <a:endParaRPr lang="en-US" sz="3200" dirty="0"/>
          </a:p>
        </p:txBody>
      </p:sp>
      <p:sp>
        <p:nvSpPr>
          <p:cNvPr id="3" name="Subtitle 2"/>
          <p:cNvSpPr>
            <a:spLocks noGrp="1"/>
          </p:cNvSpPr>
          <p:nvPr>
            <p:ph type="subTitle" idx="1"/>
          </p:nvPr>
        </p:nvSpPr>
        <p:spPr>
          <a:xfrm>
            <a:off x="406294" y="3810000"/>
            <a:ext cx="11376237" cy="2133600"/>
          </a:xfrm>
        </p:spPr>
        <p:txBody>
          <a:bodyPr/>
          <a:lstStyle/>
          <a:p>
            <a:r>
              <a:rPr lang="en-US" dirty="0"/>
              <a:t>Xiaolu Li</a:t>
            </a:r>
            <a:r>
              <a:rPr lang="en-US" baseline="30000" dirty="0"/>
              <a:t>1</a:t>
            </a:r>
            <a:r>
              <a:rPr lang="en-US" dirty="0"/>
              <a:t>, </a:t>
            </a:r>
            <a:r>
              <a:rPr lang="en-US" dirty="0" err="1"/>
              <a:t>Keyun</a:t>
            </a:r>
            <a:r>
              <a:rPr lang="en-US" dirty="0"/>
              <a:t> Cheng</a:t>
            </a:r>
            <a:r>
              <a:rPr lang="en-US" baseline="30000" dirty="0"/>
              <a:t>2</a:t>
            </a:r>
            <a:r>
              <a:rPr lang="en-US" dirty="0"/>
              <a:t>, </a:t>
            </a:r>
            <a:r>
              <a:rPr lang="en-US" altLang="zh-CN" dirty="0" err="1"/>
              <a:t>Kaicheng</a:t>
            </a:r>
            <a:r>
              <a:rPr lang="en-US" altLang="zh-CN" dirty="0"/>
              <a:t> Tang</a:t>
            </a:r>
            <a:r>
              <a:rPr lang="en-US" altLang="zh-CN" baseline="30000" dirty="0"/>
              <a:t>2</a:t>
            </a:r>
            <a:r>
              <a:rPr lang="en-US" altLang="zh-CN" dirty="0"/>
              <a:t>,</a:t>
            </a:r>
            <a:r>
              <a:rPr lang="en-US" dirty="0"/>
              <a:t> </a:t>
            </a:r>
            <a:r>
              <a:rPr lang="en-US" b="1" u="sng" dirty="0"/>
              <a:t>Patrick P. C. Lee</a:t>
            </a:r>
            <a:r>
              <a:rPr lang="en-US" b="1" u="sng" baseline="30000" dirty="0"/>
              <a:t>2</a:t>
            </a:r>
            <a:r>
              <a:rPr lang="en-US" dirty="0"/>
              <a:t>, </a:t>
            </a:r>
            <a:r>
              <a:rPr lang="en-US" dirty="0" err="1"/>
              <a:t>Yuchong</a:t>
            </a:r>
            <a:r>
              <a:rPr lang="en-US" dirty="0"/>
              <a:t> Hu</a:t>
            </a:r>
            <a:r>
              <a:rPr lang="en-US" baseline="30000" dirty="0"/>
              <a:t>1</a:t>
            </a:r>
            <a:r>
              <a:rPr lang="en-US" altLang="zh-CN" dirty="0"/>
              <a:t>, Dan Feng</a:t>
            </a:r>
            <a:r>
              <a:rPr lang="en-US" altLang="zh-CN" baseline="30000" dirty="0"/>
              <a:t>1</a:t>
            </a:r>
            <a:r>
              <a:rPr lang="en-US" altLang="zh-CN" dirty="0"/>
              <a:t>, </a:t>
            </a:r>
            <a:r>
              <a:rPr lang="en-US" altLang="zh-CN" dirty="0" err="1"/>
              <a:t>Jie</a:t>
            </a:r>
            <a:r>
              <a:rPr lang="en-US" altLang="zh-CN" dirty="0"/>
              <a:t> Li</a:t>
            </a:r>
            <a:r>
              <a:rPr lang="en-US" altLang="zh-CN" baseline="30000" dirty="0"/>
              <a:t>3</a:t>
            </a:r>
            <a:r>
              <a:rPr lang="en-US" altLang="zh-CN" dirty="0"/>
              <a:t>, Ting-Yi Wu</a:t>
            </a:r>
            <a:r>
              <a:rPr lang="en-US" altLang="zh-CN" baseline="30000" dirty="0"/>
              <a:t>3</a:t>
            </a:r>
            <a:endParaRPr lang="en-US" dirty="0"/>
          </a:p>
          <a:p>
            <a:pPr>
              <a:lnSpc>
                <a:spcPct val="100000"/>
              </a:lnSpc>
            </a:pPr>
            <a:r>
              <a:rPr lang="en-US" sz="2400" baseline="30000" dirty="0"/>
              <a:t>1</a:t>
            </a:r>
            <a:r>
              <a:rPr lang="en-US" sz="2400" dirty="0"/>
              <a:t>HUST             </a:t>
            </a:r>
            <a:r>
              <a:rPr lang="en-US" sz="2400" baseline="30000" dirty="0"/>
              <a:t>2</a:t>
            </a:r>
            <a:r>
              <a:rPr lang="en-US" sz="2400" dirty="0"/>
              <a:t>CUHK              </a:t>
            </a:r>
            <a:r>
              <a:rPr lang="en-US" sz="2400" baseline="30000" dirty="0"/>
              <a:t>3</a:t>
            </a:r>
            <a:r>
              <a:rPr lang="en-US" altLang="zh-CN" sz="2400" dirty="0"/>
              <a:t>Huawei</a:t>
            </a:r>
          </a:p>
          <a:p>
            <a:pPr>
              <a:lnSpc>
                <a:spcPct val="100000"/>
              </a:lnSpc>
            </a:pPr>
            <a:r>
              <a:rPr lang="en-US" sz="2400" dirty="0"/>
              <a:t>USENIX FAST 2023</a:t>
            </a:r>
          </a:p>
        </p:txBody>
      </p:sp>
      <p:sp>
        <p:nvSpPr>
          <p:cNvPr id="4" name="Slide Number Placeholder 3"/>
          <p:cNvSpPr>
            <a:spLocks noGrp="1"/>
          </p:cNvSpPr>
          <p:nvPr>
            <p:ph type="sldNum" sz="quarter" idx="11"/>
          </p:nvPr>
        </p:nvSpPr>
        <p:spPr/>
        <p:txBody>
          <a:bodyPr/>
          <a:lstStyle/>
          <a:p>
            <a:pPr>
              <a:defRPr/>
            </a:pPr>
            <a:fld id="{35DD5A66-9C2F-42FF-B09E-B62E67AA1448}" type="slidenum">
              <a:rPr lang="en-US" smtClean="0"/>
              <a:pPr>
                <a:defRPr/>
              </a:pPr>
              <a:t>1</a:t>
            </a:fld>
            <a:endParaRPr lang="en-US"/>
          </a:p>
        </p:txBody>
      </p:sp>
    </p:spTree>
    <p:extLst>
      <p:ext uri="{BB962C8B-B14F-4D97-AF65-F5344CB8AC3E}">
        <p14:creationId xmlns:p14="http://schemas.microsoft.com/office/powerpoint/2010/main" val="12369695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Contributions</a:t>
            </a:r>
          </a:p>
        </p:txBody>
      </p:sp>
      <p:sp>
        <p:nvSpPr>
          <p:cNvPr id="3" name="Content Placeholder 2"/>
          <p:cNvSpPr>
            <a:spLocks noGrp="1"/>
          </p:cNvSpPr>
          <p:nvPr>
            <p:ph idx="1"/>
          </p:nvPr>
        </p:nvSpPr>
        <p:spPr>
          <a:xfrm>
            <a:off x="609441" y="3048000"/>
            <a:ext cx="10969943" cy="3581400"/>
          </a:xfrm>
        </p:spPr>
        <p:txBody>
          <a:bodyPr/>
          <a:lstStyle/>
          <a:p>
            <a:r>
              <a:rPr lang="en-US" dirty="0"/>
              <a:t>Model parallel repair as a DAG coloring problem</a:t>
            </a:r>
          </a:p>
          <a:p>
            <a:pPr lvl="1"/>
            <a:r>
              <a:rPr lang="en-US" dirty="0"/>
              <a:t>Show the trade-off between repair bandwidth and maximum repair load </a:t>
            </a:r>
          </a:p>
          <a:p>
            <a:pPr lvl="1"/>
            <a:r>
              <a:rPr lang="en-US" dirty="0"/>
              <a:t>Identify</a:t>
            </a:r>
            <a:r>
              <a:rPr lang="en-US" b="1" dirty="0">
                <a:solidFill>
                  <a:srgbClr val="FF0000"/>
                </a:solidFill>
              </a:rPr>
              <a:t> MLP</a:t>
            </a:r>
            <a:r>
              <a:rPr lang="en-US" dirty="0"/>
              <a:t> (min-max repair load point), which minimizes repair bandwidth given the minimum maximum repair load</a:t>
            </a:r>
          </a:p>
          <a:p>
            <a:r>
              <a:rPr lang="en-US" dirty="0"/>
              <a:t>Propose a heuristic to find approximate MLP</a:t>
            </a:r>
          </a:p>
          <a:p>
            <a:r>
              <a:rPr lang="en-US" dirty="0"/>
              <a:t>Prototype </a:t>
            </a:r>
            <a:r>
              <a:rPr lang="en-US" dirty="0" err="1"/>
              <a:t>ParaRC</a:t>
            </a:r>
            <a:r>
              <a:rPr lang="en-US" dirty="0"/>
              <a:t> atop Hadoop 3.3.4 HDFS and evaluate on Alibaba Cloud</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10</a:t>
            </a:fld>
            <a:endParaRPr lang="en-US"/>
          </a:p>
        </p:txBody>
      </p:sp>
      <p:sp>
        <p:nvSpPr>
          <p:cNvPr id="5" name="Content Placeholder 2">
            <a:extLst>
              <a:ext uri="{FF2B5EF4-FFF2-40B4-BE49-F238E27FC236}">
                <a16:creationId xmlns:a16="http://schemas.microsoft.com/office/drawing/2014/main" id="{731AA303-24F6-468C-8CAF-BA2D87A3323C}"/>
              </a:ext>
            </a:extLst>
          </p:cNvPr>
          <p:cNvSpPr txBox="1">
            <a:spLocks/>
          </p:cNvSpPr>
          <p:nvPr/>
        </p:nvSpPr>
        <p:spPr bwMode="auto">
          <a:xfrm>
            <a:off x="761840" y="1676400"/>
            <a:ext cx="10742772" cy="946434"/>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16" tIns="91440" rIns="91416" bIns="91440" numCol="1" anchor="ctr" anchorCtr="0" compatLnSpc="1">
            <a:prstTxWarp prst="textNoShape">
              <a:avLst/>
            </a:prstTxWarp>
          </a:bodyPr>
          <a:lstStyle>
            <a:lvl1pPr marL="257175" indent="-257175" algn="l" rtl="0" eaLnBrk="0" fontAlgn="base" hangingPunct="0">
              <a:spcBef>
                <a:spcPct val="50000"/>
              </a:spcBef>
              <a:spcAft>
                <a:spcPct val="0"/>
              </a:spcAft>
              <a:buFont typeface="Wingdings" pitchFamily="2" charset="2"/>
              <a:buChar char="Ø"/>
              <a:defRPr sz="2100">
                <a:solidFill>
                  <a:schemeClr val="lt1"/>
                </a:solidFill>
                <a:latin typeface="+mn-lt"/>
                <a:ea typeface="+mn-ea"/>
                <a:cs typeface="+mn-cs"/>
              </a:defRPr>
            </a:lvl1pPr>
            <a:lvl2pPr marL="557213" indent="-214313" algn="l" rtl="0" eaLnBrk="0" fontAlgn="base" hangingPunct="0">
              <a:spcBef>
                <a:spcPct val="20000"/>
              </a:spcBef>
              <a:spcAft>
                <a:spcPct val="0"/>
              </a:spcAft>
              <a:buChar char="•"/>
              <a:defRPr sz="1800">
                <a:solidFill>
                  <a:schemeClr val="lt1"/>
                </a:solidFill>
                <a:latin typeface="+mn-lt"/>
                <a:ea typeface="+mn-ea"/>
                <a:cs typeface="+mn-cs"/>
              </a:defRPr>
            </a:lvl2pPr>
            <a:lvl3pPr marL="857250" indent="-171450" algn="l" rtl="0" eaLnBrk="0" fontAlgn="base" hangingPunct="0">
              <a:spcBef>
                <a:spcPct val="20000"/>
              </a:spcBef>
              <a:spcAft>
                <a:spcPct val="0"/>
              </a:spcAft>
              <a:buChar char="•"/>
              <a:defRPr sz="1500">
                <a:solidFill>
                  <a:schemeClr val="lt1"/>
                </a:solidFill>
                <a:latin typeface="+mn-lt"/>
                <a:ea typeface="+mn-ea"/>
                <a:cs typeface="+mn-cs"/>
              </a:defRPr>
            </a:lvl3pPr>
            <a:lvl4pPr marL="1200150" indent="-171450" algn="l" rtl="0" eaLnBrk="0" fontAlgn="base" hangingPunct="0">
              <a:spcBef>
                <a:spcPct val="20000"/>
              </a:spcBef>
              <a:spcAft>
                <a:spcPct val="0"/>
              </a:spcAft>
              <a:buChar char="•"/>
              <a:defRPr>
                <a:solidFill>
                  <a:schemeClr val="lt1"/>
                </a:solidFill>
                <a:latin typeface="+mn-lt"/>
                <a:ea typeface="+mn-ea"/>
                <a:cs typeface="+mn-cs"/>
              </a:defRPr>
            </a:lvl4pPr>
            <a:lvl5pPr marL="1543050" indent="-171450" algn="l" rtl="0" eaLnBrk="0" fontAlgn="base" hangingPunct="0">
              <a:spcBef>
                <a:spcPct val="20000"/>
              </a:spcBef>
              <a:spcAft>
                <a:spcPct val="0"/>
              </a:spcAft>
              <a:buChar char="•"/>
              <a:defRPr>
                <a:solidFill>
                  <a:schemeClr val="lt1"/>
                </a:solidFill>
                <a:latin typeface="+mn-lt"/>
                <a:ea typeface="+mn-ea"/>
                <a:cs typeface="+mn-cs"/>
              </a:defRPr>
            </a:lvl5pPr>
            <a:lvl6pPr marL="1885950" indent="-171450" algn="l" rtl="0" fontAlgn="base">
              <a:spcBef>
                <a:spcPct val="20000"/>
              </a:spcBef>
              <a:spcAft>
                <a:spcPct val="0"/>
              </a:spcAft>
              <a:buChar char="•"/>
              <a:defRPr>
                <a:solidFill>
                  <a:schemeClr val="lt1"/>
                </a:solidFill>
                <a:latin typeface="+mn-lt"/>
                <a:ea typeface="+mn-ea"/>
                <a:cs typeface="+mn-cs"/>
              </a:defRPr>
            </a:lvl6pPr>
            <a:lvl7pPr marL="2228850" indent="-171450" algn="l" rtl="0" fontAlgn="base">
              <a:spcBef>
                <a:spcPct val="20000"/>
              </a:spcBef>
              <a:spcAft>
                <a:spcPct val="0"/>
              </a:spcAft>
              <a:buChar char="•"/>
              <a:defRPr>
                <a:solidFill>
                  <a:schemeClr val="lt1"/>
                </a:solidFill>
                <a:latin typeface="+mn-lt"/>
                <a:ea typeface="+mn-ea"/>
                <a:cs typeface="+mn-cs"/>
              </a:defRPr>
            </a:lvl7pPr>
            <a:lvl8pPr marL="2571750" indent="-171450" algn="l" rtl="0" fontAlgn="base">
              <a:spcBef>
                <a:spcPct val="20000"/>
              </a:spcBef>
              <a:spcAft>
                <a:spcPct val="0"/>
              </a:spcAft>
              <a:buChar char="•"/>
              <a:defRPr>
                <a:solidFill>
                  <a:schemeClr val="lt1"/>
                </a:solidFill>
                <a:latin typeface="+mn-lt"/>
                <a:ea typeface="+mn-ea"/>
                <a:cs typeface="+mn-cs"/>
              </a:defRPr>
            </a:lvl8pPr>
            <a:lvl9pPr marL="2914650" indent="-171450" algn="l" rtl="0" fontAlgn="base">
              <a:spcBef>
                <a:spcPct val="20000"/>
              </a:spcBef>
              <a:spcAft>
                <a:spcPct val="0"/>
              </a:spcAft>
              <a:buChar char="•"/>
              <a:defRPr>
                <a:solidFill>
                  <a:schemeClr val="lt1"/>
                </a:solidFill>
                <a:latin typeface="+mn-lt"/>
                <a:ea typeface="+mn-ea"/>
                <a:cs typeface="+mn-cs"/>
              </a:defRPr>
            </a:lvl9pPr>
          </a:lstStyle>
          <a:p>
            <a:pPr marL="0" indent="0" algn="ctr" defTabSz="914126">
              <a:buNone/>
            </a:pPr>
            <a:r>
              <a:rPr lang="en-US" altLang="zh-CN" sz="3200" b="1" kern="0" dirty="0" err="1">
                <a:solidFill>
                  <a:srgbClr val="FF0000"/>
                </a:solidFill>
                <a:latin typeface="Arial"/>
              </a:rPr>
              <a:t>ParaRC</a:t>
            </a:r>
            <a:r>
              <a:rPr lang="en-US" altLang="zh-CN" sz="3200" b="1" kern="0" dirty="0">
                <a:solidFill>
                  <a:srgbClr val="FF0000"/>
                </a:solidFill>
                <a:latin typeface="Arial"/>
              </a:rPr>
              <a:t>:</a:t>
            </a:r>
            <a:r>
              <a:rPr lang="zh-CN" altLang="en-US" sz="3200" b="1" kern="0" dirty="0">
                <a:solidFill>
                  <a:srgbClr val="FF0000"/>
                </a:solidFill>
                <a:latin typeface="Arial"/>
              </a:rPr>
              <a:t> </a:t>
            </a:r>
            <a:r>
              <a:rPr lang="en-US" altLang="zh-CN" sz="3200" b="1" kern="0" dirty="0">
                <a:solidFill>
                  <a:srgbClr val="FF0000"/>
                </a:solidFill>
                <a:latin typeface="Arial"/>
              </a:rPr>
              <a:t>A Parallel Repair Framework for MSR Codes</a:t>
            </a:r>
            <a:endParaRPr lang="en-US" sz="3200" b="1" kern="0" dirty="0">
              <a:solidFill>
                <a:srgbClr val="FF0000"/>
              </a:solidFill>
              <a:latin typeface="Arial"/>
            </a:endParaRPr>
          </a:p>
        </p:txBody>
      </p:sp>
    </p:spTree>
    <p:extLst>
      <p:ext uri="{BB962C8B-B14F-4D97-AF65-F5344CB8AC3E}">
        <p14:creationId xmlns:p14="http://schemas.microsoft.com/office/powerpoint/2010/main" val="327339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pECDAG</a:t>
            </a:r>
            <a:endParaRPr lang="en-US" dirty="0"/>
          </a:p>
        </p:txBody>
      </p:sp>
      <p:sp>
        <p:nvSpPr>
          <p:cNvPr id="3" name="Content Placeholder 2"/>
          <p:cNvSpPr>
            <a:spLocks noGrp="1"/>
          </p:cNvSpPr>
          <p:nvPr>
            <p:ph idx="1"/>
          </p:nvPr>
        </p:nvSpPr>
        <p:spPr>
          <a:xfrm>
            <a:off x="609441" y="1828800"/>
            <a:ext cx="10969943" cy="4495800"/>
          </a:xfrm>
        </p:spPr>
        <p:txBody>
          <a:bodyPr/>
          <a:lstStyle/>
          <a:p>
            <a:r>
              <a:rPr lang="en-US" dirty="0"/>
              <a:t>A </a:t>
            </a:r>
            <a:r>
              <a:rPr lang="en-US" dirty="0" err="1"/>
              <a:t>pECDAG</a:t>
            </a:r>
            <a:r>
              <a:rPr lang="en-US" dirty="0"/>
              <a:t> is a directed acyclic graph that defines a parallel repair operation</a:t>
            </a:r>
          </a:p>
          <a:p>
            <a:pPr lvl="1"/>
            <a:r>
              <a:rPr lang="en-US" dirty="0"/>
              <a:t>Built on ECDAG </a:t>
            </a:r>
            <a:r>
              <a:rPr lang="en-US" sz="1800" dirty="0"/>
              <a:t>[Li, FAST’19]</a:t>
            </a:r>
            <a:endParaRPr lang="en-US" dirty="0"/>
          </a:p>
          <a:p>
            <a:pPr lvl="1"/>
            <a:r>
              <a:rPr lang="en-US" dirty="0"/>
              <a:t>Vertex </a:t>
            </a:r>
            <a:r>
              <a:rPr lang="en-US" altLang="zh-CN" dirty="0" err="1">
                <a:solidFill>
                  <a:srgbClr val="FF0000"/>
                </a:solidFill>
              </a:rPr>
              <a:t>v</a:t>
            </a:r>
            <a:r>
              <a:rPr lang="en-US" altLang="zh-CN" baseline="-25000" dirty="0" err="1">
                <a:solidFill>
                  <a:srgbClr val="FF0000"/>
                </a:solidFill>
              </a:rPr>
              <a:t>l</a:t>
            </a:r>
            <a:endParaRPr lang="en-US" dirty="0"/>
          </a:p>
          <a:p>
            <a:pPr lvl="2"/>
            <a:r>
              <a:rPr lang="en-US" dirty="0"/>
              <a:t>Refers to a sub-block </a:t>
            </a:r>
            <a:r>
              <a:rPr lang="en-US" dirty="0" err="1"/>
              <a:t>b</a:t>
            </a:r>
            <a:r>
              <a:rPr lang="en-US" baseline="-25000" dirty="0" err="1"/>
              <a:t>i,j</a:t>
            </a:r>
            <a:r>
              <a:rPr lang="en-US" dirty="0"/>
              <a:t> (</a:t>
            </a:r>
            <a:r>
              <a:rPr lang="en-US" i="1" dirty="0"/>
              <a:t>l = </a:t>
            </a:r>
            <a:r>
              <a:rPr lang="en-US" i="1" dirty="0" err="1"/>
              <a:t>i</a:t>
            </a:r>
            <a:r>
              <a:rPr lang="en-US" i="1" dirty="0"/>
              <a:t> </a:t>
            </a:r>
            <a:r>
              <a:rPr lang="en-US" altLang="zh-CN" i="1" dirty="0"/>
              <a:t>×</a:t>
            </a:r>
            <a:r>
              <a:rPr lang="en-US" i="1" dirty="0"/>
              <a:t> w + j</a:t>
            </a:r>
            <a:r>
              <a:rPr lang="en-US" dirty="0"/>
              <a:t>) or an intermediate sub-block (</a:t>
            </a:r>
            <a:r>
              <a:rPr lang="en-US" altLang="zh-CN" i="1" dirty="0"/>
              <a:t>l </a:t>
            </a:r>
            <a:r>
              <a:rPr lang="zh-CN" altLang="en-US" i="1" dirty="0"/>
              <a:t>≥</a:t>
            </a:r>
            <a:r>
              <a:rPr lang="en-US" altLang="zh-CN" i="1" dirty="0"/>
              <a:t> n × w</a:t>
            </a:r>
            <a:r>
              <a:rPr lang="en-US" dirty="0"/>
              <a:t>)</a:t>
            </a:r>
          </a:p>
          <a:p>
            <a:pPr lvl="1"/>
            <a:r>
              <a:rPr lang="en-US" dirty="0"/>
              <a:t>Edge</a:t>
            </a:r>
            <a:r>
              <a:rPr lang="en-US" dirty="0">
                <a:solidFill>
                  <a:srgbClr val="FF0000"/>
                </a:solidFill>
              </a:rPr>
              <a:t> e(v</a:t>
            </a:r>
            <a:r>
              <a:rPr lang="en-US" baseline="-25000" dirty="0">
                <a:solidFill>
                  <a:srgbClr val="FF0000"/>
                </a:solidFill>
              </a:rPr>
              <a:t>l1</a:t>
            </a:r>
            <a:r>
              <a:rPr lang="en-US" dirty="0">
                <a:solidFill>
                  <a:srgbClr val="FF0000"/>
                </a:solidFill>
              </a:rPr>
              <a:t>, v</a:t>
            </a:r>
            <a:r>
              <a:rPr lang="en-US" baseline="-25000" dirty="0">
                <a:solidFill>
                  <a:srgbClr val="FF0000"/>
                </a:solidFill>
              </a:rPr>
              <a:t>l2</a:t>
            </a:r>
            <a:r>
              <a:rPr lang="en-US" dirty="0">
                <a:solidFill>
                  <a:srgbClr val="FF0000"/>
                </a:solidFill>
              </a:rPr>
              <a:t>)</a:t>
            </a:r>
            <a:endParaRPr lang="en-US" dirty="0"/>
          </a:p>
          <a:p>
            <a:pPr lvl="2"/>
            <a:r>
              <a:rPr lang="en-US" dirty="0"/>
              <a:t>Sub-block v</a:t>
            </a:r>
            <a:r>
              <a:rPr lang="en-US" baseline="-25000" dirty="0"/>
              <a:t>l</a:t>
            </a:r>
            <a:r>
              <a:rPr lang="en-US" baseline="-40000" dirty="0"/>
              <a:t>1</a:t>
            </a:r>
            <a:r>
              <a:rPr lang="en-US" dirty="0"/>
              <a:t> is an input to the linear combination for forming sub-block </a:t>
            </a:r>
            <a:r>
              <a:rPr lang="en-US" altLang="zh-CN" dirty="0"/>
              <a:t>v</a:t>
            </a:r>
            <a:r>
              <a:rPr lang="en-US" altLang="zh-CN" baseline="-25000" dirty="0"/>
              <a:t>l</a:t>
            </a:r>
            <a:r>
              <a:rPr lang="en-US" altLang="zh-CN" baseline="-40000" dirty="0"/>
              <a:t>2 </a:t>
            </a:r>
          </a:p>
          <a:p>
            <a:pPr lvl="1"/>
            <a:r>
              <a:rPr lang="en-US" b="1" dirty="0">
                <a:solidFill>
                  <a:srgbClr val="FF0000"/>
                </a:solidFill>
              </a:rPr>
              <a:t>Color </a:t>
            </a:r>
            <a:r>
              <a:rPr lang="en-US" dirty="0"/>
              <a:t>for each vertex</a:t>
            </a:r>
            <a:endParaRPr lang="en-US" b="1" dirty="0"/>
          </a:p>
          <a:p>
            <a:pPr lvl="2"/>
            <a:r>
              <a:rPr lang="en-US" dirty="0"/>
              <a:t>Refers to a node that computes or stores a sub-block</a:t>
            </a:r>
          </a:p>
          <a:p>
            <a:pPr lvl="2"/>
            <a:endParaRPr lang="en-US" dirty="0"/>
          </a:p>
          <a:p>
            <a:pPr lvl="2"/>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11</a:t>
            </a:fld>
            <a:endParaRPr lang="en-US"/>
          </a:p>
        </p:txBody>
      </p:sp>
    </p:spTree>
    <p:extLst>
      <p:ext uri="{BB962C8B-B14F-4D97-AF65-F5344CB8AC3E}">
        <p14:creationId xmlns:p14="http://schemas.microsoft.com/office/powerpoint/2010/main" val="1352800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pECDAG</a:t>
            </a:r>
            <a:endParaRPr lang="en-US" dirty="0"/>
          </a:p>
        </p:txBody>
      </p:sp>
      <p:sp>
        <p:nvSpPr>
          <p:cNvPr id="3" name="Content Placeholder 2"/>
          <p:cNvSpPr>
            <a:spLocks noGrp="1"/>
          </p:cNvSpPr>
          <p:nvPr>
            <p:ph idx="1"/>
          </p:nvPr>
        </p:nvSpPr>
        <p:spPr>
          <a:xfrm>
            <a:off x="609441" y="1447801"/>
            <a:ext cx="10969943" cy="838199"/>
          </a:xfrm>
        </p:spPr>
        <p:txBody>
          <a:bodyPr/>
          <a:lstStyle/>
          <a:p>
            <a:r>
              <a:rPr lang="en-US" dirty="0"/>
              <a:t>Example of a </a:t>
            </a:r>
            <a:r>
              <a:rPr lang="en-US" dirty="0" err="1"/>
              <a:t>pECDAG</a:t>
            </a:r>
            <a:r>
              <a:rPr lang="en-US" dirty="0"/>
              <a:t> for repairing B</a:t>
            </a:r>
            <a:r>
              <a:rPr lang="en-US" baseline="-25000" dirty="0"/>
              <a:t>0</a:t>
            </a:r>
            <a:r>
              <a:rPr lang="en-US" dirty="0"/>
              <a:t> in (4,2) Clay code:</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12</a:t>
            </a:fld>
            <a:endParaRPr lang="en-US" dirty="0"/>
          </a:p>
        </p:txBody>
      </p:sp>
      <p:graphicFrame>
        <p:nvGraphicFramePr>
          <p:cNvPr id="159" name="表格 159">
            <a:extLst>
              <a:ext uri="{FF2B5EF4-FFF2-40B4-BE49-F238E27FC236}">
                <a16:creationId xmlns:a16="http://schemas.microsoft.com/office/drawing/2014/main" id="{97A92F2A-946E-4800-94BD-FF7769A91129}"/>
              </a:ext>
            </a:extLst>
          </p:cNvPr>
          <p:cNvGraphicFramePr>
            <a:graphicFrameLocks noGrp="1"/>
          </p:cNvGraphicFramePr>
          <p:nvPr>
            <p:extLst>
              <p:ext uri="{D42A27DB-BD31-4B8C-83A1-F6EECF244321}">
                <p14:modId xmlns:p14="http://schemas.microsoft.com/office/powerpoint/2010/main" val="1331948845"/>
              </p:ext>
            </p:extLst>
          </p:nvPr>
        </p:nvGraphicFramePr>
        <p:xfrm>
          <a:off x="6597621" y="2444144"/>
          <a:ext cx="5029200" cy="2966720"/>
        </p:xfrm>
        <a:graphic>
          <a:graphicData uri="http://schemas.openxmlformats.org/drawingml/2006/table">
            <a:tbl>
              <a:tblPr firstRow="1" bandRow="1">
                <a:tableStyleId>{21E4AEA4-8DFA-4A89-87EB-49C32662AFE0}</a:tableStyleId>
              </a:tblPr>
              <a:tblGrid>
                <a:gridCol w="1676400">
                  <a:extLst>
                    <a:ext uri="{9D8B030D-6E8A-4147-A177-3AD203B41FA5}">
                      <a16:colId xmlns:a16="http://schemas.microsoft.com/office/drawing/2014/main" val="2532191186"/>
                    </a:ext>
                  </a:extLst>
                </a:gridCol>
                <a:gridCol w="1371600">
                  <a:extLst>
                    <a:ext uri="{9D8B030D-6E8A-4147-A177-3AD203B41FA5}">
                      <a16:colId xmlns:a16="http://schemas.microsoft.com/office/drawing/2014/main" val="3739774771"/>
                    </a:ext>
                  </a:extLst>
                </a:gridCol>
                <a:gridCol w="1981200">
                  <a:extLst>
                    <a:ext uri="{9D8B030D-6E8A-4147-A177-3AD203B41FA5}">
                      <a16:colId xmlns:a16="http://schemas.microsoft.com/office/drawing/2014/main" val="188524915"/>
                    </a:ext>
                  </a:extLst>
                </a:gridCol>
              </a:tblGrid>
              <a:tr h="370840">
                <a:tc>
                  <a:txBody>
                    <a:bodyPr/>
                    <a:lstStyle/>
                    <a:p>
                      <a:pPr algn="ctr"/>
                      <a:r>
                        <a:rPr lang="en-US" altLang="zh-CN" i="1" dirty="0"/>
                        <a:t>l</a:t>
                      </a:r>
                      <a:endParaRPr lang="zh-CN" altLang="en-US" i="1" dirty="0"/>
                    </a:p>
                  </a:txBody>
                  <a:tcPr/>
                </a:tc>
                <a:tc>
                  <a:txBody>
                    <a:bodyPr/>
                    <a:lstStyle/>
                    <a:p>
                      <a:pPr algn="ctr"/>
                      <a:r>
                        <a:rPr lang="en-US" altLang="zh-CN" i="1" dirty="0" err="1"/>
                        <a:t>v</a:t>
                      </a:r>
                      <a:r>
                        <a:rPr lang="en-US" altLang="zh-CN" i="1" baseline="-25000" dirty="0" err="1"/>
                        <a:t>l</a:t>
                      </a:r>
                      <a:endParaRPr lang="zh-CN" altLang="en-US" i="1" baseline="-25000" dirty="0"/>
                    </a:p>
                  </a:txBody>
                  <a:tcPr/>
                </a:tc>
                <a:tc>
                  <a:txBody>
                    <a:bodyPr/>
                    <a:lstStyle/>
                    <a:p>
                      <a:pPr algn="ctr"/>
                      <a:r>
                        <a:rPr lang="en-US" altLang="zh-CN" baseline="0" dirty="0"/>
                        <a:t>Node</a:t>
                      </a:r>
                      <a:endParaRPr lang="zh-CN" altLang="en-US" baseline="0" dirty="0"/>
                    </a:p>
                  </a:txBody>
                  <a:tcPr/>
                </a:tc>
                <a:extLst>
                  <a:ext uri="{0D108BD9-81ED-4DB2-BD59-A6C34878D82A}">
                    <a16:rowId xmlns:a16="http://schemas.microsoft.com/office/drawing/2014/main" val="1589138406"/>
                  </a:ext>
                </a:extLst>
              </a:tr>
              <a:tr h="370840">
                <a:tc>
                  <a:txBody>
                    <a:bodyPr/>
                    <a:lstStyle/>
                    <a:p>
                      <a:r>
                        <a:rPr lang="en-US" altLang="zh-CN" dirty="0"/>
                        <a:t>4,5</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b</a:t>
                      </a:r>
                      <a:r>
                        <a:rPr lang="en-US" altLang="zh-CN" sz="1800" baseline="-25000" dirty="0"/>
                        <a:t>1,0</a:t>
                      </a:r>
                      <a:r>
                        <a:rPr lang="en-US" altLang="zh-CN" sz="1800" dirty="0"/>
                        <a:t>, b</a:t>
                      </a:r>
                      <a:r>
                        <a:rPr lang="en-US" altLang="zh-CN" sz="1800" baseline="-25000" dirty="0"/>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aseline="0" dirty="0"/>
                        <a:t>Stored in N</a:t>
                      </a:r>
                      <a:r>
                        <a:rPr lang="en-US" altLang="zh-CN" sz="1800" baseline="-25000" dirty="0"/>
                        <a:t>1</a:t>
                      </a:r>
                    </a:p>
                  </a:txBody>
                  <a:tcPr/>
                </a:tc>
                <a:extLst>
                  <a:ext uri="{0D108BD9-81ED-4DB2-BD59-A6C34878D82A}">
                    <a16:rowId xmlns:a16="http://schemas.microsoft.com/office/drawing/2014/main" val="4107576027"/>
                  </a:ext>
                </a:extLst>
              </a:tr>
              <a:tr h="370840">
                <a:tc>
                  <a:txBody>
                    <a:bodyPr/>
                    <a:lstStyle/>
                    <a:p>
                      <a:r>
                        <a:rPr lang="en-US" altLang="zh-CN" dirty="0"/>
                        <a:t>8,9</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b</a:t>
                      </a:r>
                      <a:r>
                        <a:rPr lang="en-US" altLang="zh-CN" sz="1800" baseline="-25000" dirty="0"/>
                        <a:t>2,0</a:t>
                      </a:r>
                      <a:r>
                        <a:rPr lang="en-US" altLang="zh-CN" sz="1800" dirty="0"/>
                        <a:t>, b</a:t>
                      </a:r>
                      <a:r>
                        <a:rPr lang="en-US" altLang="zh-CN" sz="1800" baseline="-25000" dirty="0"/>
                        <a:t>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aseline="0" dirty="0"/>
                        <a:t>Stored in N</a:t>
                      </a:r>
                      <a:r>
                        <a:rPr lang="en-US" altLang="zh-CN" sz="1800" baseline="-25000" dirty="0"/>
                        <a:t>2</a:t>
                      </a:r>
                      <a:endParaRPr lang="en-US" altLang="zh-CN" sz="1800" baseline="0" dirty="0"/>
                    </a:p>
                  </a:txBody>
                  <a:tcPr/>
                </a:tc>
                <a:extLst>
                  <a:ext uri="{0D108BD9-81ED-4DB2-BD59-A6C34878D82A}">
                    <a16:rowId xmlns:a16="http://schemas.microsoft.com/office/drawing/2014/main" val="2314477906"/>
                  </a:ext>
                </a:extLst>
              </a:tr>
              <a:tr h="370840">
                <a:tc>
                  <a:txBody>
                    <a:bodyPr/>
                    <a:lstStyle/>
                    <a:p>
                      <a:r>
                        <a:rPr lang="en-US" altLang="zh-CN" dirty="0"/>
                        <a:t>12,13</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b</a:t>
                      </a:r>
                      <a:r>
                        <a:rPr lang="en-US" altLang="zh-CN" sz="1800" baseline="-25000" dirty="0"/>
                        <a:t>3,0</a:t>
                      </a:r>
                      <a:r>
                        <a:rPr lang="en-US" altLang="zh-CN" sz="1800" dirty="0"/>
                        <a:t>, b</a:t>
                      </a:r>
                      <a:r>
                        <a:rPr lang="en-US" altLang="zh-CN" sz="1800" baseline="-25000" dirty="0"/>
                        <a:t>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aseline="0" dirty="0"/>
                        <a:t>Stored in N</a:t>
                      </a:r>
                      <a:r>
                        <a:rPr lang="en-US" altLang="zh-CN" sz="1800" baseline="-25000" dirty="0"/>
                        <a:t>3</a:t>
                      </a:r>
                      <a:endParaRPr lang="en-US" altLang="zh-CN" sz="1800" baseline="0" dirty="0"/>
                    </a:p>
                  </a:txBody>
                  <a:tcPr/>
                </a:tc>
                <a:extLst>
                  <a:ext uri="{0D108BD9-81ED-4DB2-BD59-A6C34878D82A}">
                    <a16:rowId xmlns:a16="http://schemas.microsoft.com/office/drawing/2014/main" val="2715590202"/>
                  </a:ext>
                </a:extLst>
              </a:tr>
              <a:tr h="370840">
                <a:tc>
                  <a:txBody>
                    <a:bodyPr/>
                    <a:lstStyle/>
                    <a:p>
                      <a:r>
                        <a:rPr lang="en-US" altLang="zh-CN" dirty="0"/>
                        <a:t>16,17,18,19</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c</a:t>
                      </a:r>
                      <a:r>
                        <a:rPr lang="en-US" altLang="zh-CN" sz="1800" baseline="-25000" dirty="0"/>
                        <a:t>0</a:t>
                      </a:r>
                      <a:r>
                        <a:rPr lang="en-US" altLang="zh-CN" sz="1800" dirty="0"/>
                        <a:t>, c</a:t>
                      </a:r>
                      <a:r>
                        <a:rPr lang="en-US" altLang="zh-CN" sz="1800" baseline="-25000" dirty="0"/>
                        <a:t>1</a:t>
                      </a:r>
                      <a:r>
                        <a:rPr lang="en-US" altLang="zh-CN" sz="1800" baseline="0" dirty="0"/>
                        <a:t>, </a:t>
                      </a:r>
                      <a:r>
                        <a:rPr lang="en-US" altLang="zh-CN" sz="1800" dirty="0"/>
                        <a:t>c</a:t>
                      </a:r>
                      <a:r>
                        <a:rPr lang="en-US" altLang="zh-CN" sz="1800" baseline="-25000" dirty="0"/>
                        <a:t>2</a:t>
                      </a:r>
                      <a:r>
                        <a:rPr lang="en-US" altLang="zh-CN" sz="1800" dirty="0"/>
                        <a:t>, c</a:t>
                      </a:r>
                      <a:r>
                        <a:rPr lang="en-US" altLang="zh-CN" sz="1800" baseline="-25000" dirty="0"/>
                        <a:t>3</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aseline="0" dirty="0"/>
                        <a:t>Computed in </a:t>
                      </a:r>
                      <a:r>
                        <a:rPr lang="en-US" altLang="zh-CN" sz="1800" baseline="0" dirty="0"/>
                        <a:t>N</a:t>
                      </a:r>
                      <a:r>
                        <a:rPr lang="en-US" altLang="zh-CN" sz="1800" baseline="-25000" dirty="0"/>
                        <a:t>2</a:t>
                      </a:r>
                      <a:endParaRPr lang="zh-CN" altLang="en-US" baseline="0" dirty="0"/>
                    </a:p>
                  </a:txBody>
                  <a:tcPr/>
                </a:tc>
                <a:extLst>
                  <a:ext uri="{0D108BD9-81ED-4DB2-BD59-A6C34878D82A}">
                    <a16:rowId xmlns:a16="http://schemas.microsoft.com/office/drawing/2014/main" val="450096503"/>
                  </a:ext>
                </a:extLst>
              </a:tr>
              <a:tr h="370840">
                <a:tc>
                  <a:txBody>
                    <a:bodyPr/>
                    <a:lstStyle/>
                    <a:p>
                      <a:r>
                        <a:rPr lang="en-US" altLang="zh-CN" dirty="0"/>
                        <a:t>0</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b</a:t>
                      </a:r>
                      <a:r>
                        <a:rPr lang="en-US" altLang="zh-CN" sz="1800" baseline="-25000" dirty="0"/>
                        <a:t>0,0</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aseline="0" dirty="0"/>
                        <a:t>Computed in </a:t>
                      </a:r>
                      <a:r>
                        <a:rPr lang="en-US" altLang="zh-CN" sz="1800" baseline="0" dirty="0"/>
                        <a:t>N</a:t>
                      </a:r>
                      <a:r>
                        <a:rPr lang="en-US" altLang="zh-CN" sz="1800" baseline="-25000" dirty="0"/>
                        <a:t>2</a:t>
                      </a:r>
                      <a:endParaRPr lang="zh-CN" altLang="en-US" baseline="0" dirty="0"/>
                    </a:p>
                  </a:txBody>
                  <a:tcPr/>
                </a:tc>
                <a:extLst>
                  <a:ext uri="{0D108BD9-81ED-4DB2-BD59-A6C34878D82A}">
                    <a16:rowId xmlns:a16="http://schemas.microsoft.com/office/drawing/2014/main" val="2393712955"/>
                  </a:ext>
                </a:extLst>
              </a:tr>
              <a:tr h="370840">
                <a:tc>
                  <a:txBody>
                    <a:bodyPr/>
                    <a:lstStyle/>
                    <a:p>
                      <a:r>
                        <a:rPr lang="en-US" altLang="zh-CN" dirty="0"/>
                        <a:t>2</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b</a:t>
                      </a:r>
                      <a:r>
                        <a:rPr lang="en-US" altLang="zh-CN" sz="1800" baseline="-25000" dirty="0"/>
                        <a:t>0,2</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aseline="0" dirty="0"/>
                        <a:t>Computed in </a:t>
                      </a:r>
                      <a:r>
                        <a:rPr lang="en-US" altLang="zh-CN" sz="1800" baseline="0" dirty="0"/>
                        <a:t>N</a:t>
                      </a:r>
                      <a:r>
                        <a:rPr lang="en-US" altLang="zh-CN" sz="1800" baseline="-25000" dirty="0"/>
                        <a:t>1</a:t>
                      </a:r>
                      <a:endParaRPr lang="zh-CN" altLang="en-US" baseline="0" dirty="0"/>
                    </a:p>
                  </a:txBody>
                  <a:tcPr/>
                </a:tc>
                <a:extLst>
                  <a:ext uri="{0D108BD9-81ED-4DB2-BD59-A6C34878D82A}">
                    <a16:rowId xmlns:a16="http://schemas.microsoft.com/office/drawing/2014/main" val="4268587009"/>
                  </a:ext>
                </a:extLst>
              </a:tr>
              <a:tr h="370840">
                <a:tc>
                  <a:txBody>
                    <a:bodyPr/>
                    <a:lstStyle/>
                    <a:p>
                      <a:r>
                        <a:rPr lang="en-US" altLang="zh-CN" dirty="0"/>
                        <a:t>1,3</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b</a:t>
                      </a:r>
                      <a:r>
                        <a:rPr lang="en-US" altLang="zh-CN" sz="1800" baseline="-25000" dirty="0"/>
                        <a:t>0,1</a:t>
                      </a:r>
                      <a:r>
                        <a:rPr lang="en-US" altLang="zh-CN" sz="1800" dirty="0"/>
                        <a:t>, b</a:t>
                      </a:r>
                      <a:r>
                        <a:rPr lang="en-US" altLang="zh-CN" sz="1800" baseline="-25000" dirty="0"/>
                        <a:t>0,3</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aseline="0" dirty="0"/>
                        <a:t>Computed in </a:t>
                      </a:r>
                      <a:r>
                        <a:rPr lang="en-US" altLang="zh-CN" sz="1800" baseline="0" dirty="0"/>
                        <a:t>N</a:t>
                      </a:r>
                      <a:r>
                        <a:rPr lang="en-US" altLang="zh-CN" sz="1800" baseline="-25000" dirty="0"/>
                        <a:t>0</a:t>
                      </a:r>
                      <a:endParaRPr lang="zh-CN" altLang="en-US" baseline="0" dirty="0"/>
                    </a:p>
                  </a:txBody>
                  <a:tcPr/>
                </a:tc>
                <a:extLst>
                  <a:ext uri="{0D108BD9-81ED-4DB2-BD59-A6C34878D82A}">
                    <a16:rowId xmlns:a16="http://schemas.microsoft.com/office/drawing/2014/main" val="551150545"/>
                  </a:ext>
                </a:extLst>
              </a:tr>
            </a:tbl>
          </a:graphicData>
        </a:graphic>
      </p:graphicFrame>
      <p:sp>
        <p:nvSpPr>
          <p:cNvPr id="160" name="Rounded Rectangle 19">
            <a:extLst>
              <a:ext uri="{FF2B5EF4-FFF2-40B4-BE49-F238E27FC236}">
                <a16:creationId xmlns:a16="http://schemas.microsoft.com/office/drawing/2014/main" id="{373A282F-94C1-4A59-850F-6B41681BE7A7}"/>
              </a:ext>
            </a:extLst>
          </p:cNvPr>
          <p:cNvSpPr/>
          <p:nvPr/>
        </p:nvSpPr>
        <p:spPr>
          <a:xfrm>
            <a:off x="3213498" y="2439301"/>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prstClr val="black"/>
                </a:solidFill>
                <a:effectLst/>
                <a:uLnTx/>
                <a:uFillTx/>
                <a:latin typeface="Calibri" panose="020F0502020204030204"/>
                <a:ea typeface="+mn-ea"/>
                <a:cs typeface="+mn-cs"/>
              </a:rPr>
              <a:t>1</a:t>
            </a: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sp>
        <p:nvSpPr>
          <p:cNvPr id="161" name="Rounded Rectangle 22">
            <a:extLst>
              <a:ext uri="{FF2B5EF4-FFF2-40B4-BE49-F238E27FC236}">
                <a16:creationId xmlns:a16="http://schemas.microsoft.com/office/drawing/2014/main" id="{D7489239-7971-43C9-B1AC-A3A146919828}"/>
              </a:ext>
            </a:extLst>
          </p:cNvPr>
          <p:cNvSpPr/>
          <p:nvPr/>
        </p:nvSpPr>
        <p:spPr>
          <a:xfrm>
            <a:off x="2520994" y="2439301"/>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9</a:t>
            </a:r>
          </a:p>
        </p:txBody>
      </p:sp>
      <p:sp>
        <p:nvSpPr>
          <p:cNvPr id="162" name="Rounded Rectangle 26">
            <a:extLst>
              <a:ext uri="{FF2B5EF4-FFF2-40B4-BE49-F238E27FC236}">
                <a16:creationId xmlns:a16="http://schemas.microsoft.com/office/drawing/2014/main" id="{F52E7214-7398-4DE6-A66D-C1C2C9C894B1}"/>
              </a:ext>
            </a:extLst>
          </p:cNvPr>
          <p:cNvSpPr/>
          <p:nvPr/>
        </p:nvSpPr>
        <p:spPr>
          <a:xfrm>
            <a:off x="1141412" y="2438400"/>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4</a:t>
            </a:r>
          </a:p>
        </p:txBody>
      </p:sp>
      <p:sp>
        <p:nvSpPr>
          <p:cNvPr id="163" name="Rounded Rectangle 21">
            <a:extLst>
              <a:ext uri="{FF2B5EF4-FFF2-40B4-BE49-F238E27FC236}">
                <a16:creationId xmlns:a16="http://schemas.microsoft.com/office/drawing/2014/main" id="{7C6D5D29-3703-450C-90CF-4C1FF0D4A64C}"/>
              </a:ext>
            </a:extLst>
          </p:cNvPr>
          <p:cNvSpPr/>
          <p:nvPr/>
        </p:nvSpPr>
        <p:spPr>
          <a:xfrm>
            <a:off x="4589501" y="2446151"/>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5</a:t>
            </a:r>
          </a:p>
        </p:txBody>
      </p:sp>
      <p:sp>
        <p:nvSpPr>
          <p:cNvPr id="164" name="Rounded Rectangle 23">
            <a:extLst>
              <a:ext uri="{FF2B5EF4-FFF2-40B4-BE49-F238E27FC236}">
                <a16:creationId xmlns:a16="http://schemas.microsoft.com/office/drawing/2014/main" id="{888D1D01-DD92-4A9A-A399-35D62750E973}"/>
              </a:ext>
            </a:extLst>
          </p:cNvPr>
          <p:cNvSpPr/>
          <p:nvPr/>
        </p:nvSpPr>
        <p:spPr>
          <a:xfrm>
            <a:off x="1831665" y="2439301"/>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8</a:t>
            </a:r>
          </a:p>
        </p:txBody>
      </p:sp>
      <p:sp>
        <p:nvSpPr>
          <p:cNvPr id="165" name="Rounded Rectangle 24">
            <a:extLst>
              <a:ext uri="{FF2B5EF4-FFF2-40B4-BE49-F238E27FC236}">
                <a16:creationId xmlns:a16="http://schemas.microsoft.com/office/drawing/2014/main" id="{E4BBF7DB-4777-43DB-B0DB-E81086653193}"/>
              </a:ext>
            </a:extLst>
          </p:cNvPr>
          <p:cNvSpPr/>
          <p:nvPr/>
        </p:nvSpPr>
        <p:spPr>
          <a:xfrm>
            <a:off x="2520993" y="3170779"/>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16</a:t>
            </a:r>
          </a:p>
        </p:txBody>
      </p:sp>
      <p:sp>
        <p:nvSpPr>
          <p:cNvPr id="166" name="Rounded Rectangle 30">
            <a:extLst>
              <a:ext uri="{FF2B5EF4-FFF2-40B4-BE49-F238E27FC236}">
                <a16:creationId xmlns:a16="http://schemas.microsoft.com/office/drawing/2014/main" id="{284CA3DC-69CD-4D85-84AD-5560EDB683E2}"/>
              </a:ext>
            </a:extLst>
          </p:cNvPr>
          <p:cNvSpPr/>
          <p:nvPr/>
        </p:nvSpPr>
        <p:spPr>
          <a:xfrm>
            <a:off x="3211247" y="3170779"/>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17</a:t>
            </a:r>
          </a:p>
        </p:txBody>
      </p:sp>
      <p:cxnSp>
        <p:nvCxnSpPr>
          <p:cNvPr id="167" name="Straight Arrow Connector 33">
            <a:extLst>
              <a:ext uri="{FF2B5EF4-FFF2-40B4-BE49-F238E27FC236}">
                <a16:creationId xmlns:a16="http://schemas.microsoft.com/office/drawing/2014/main" id="{90AD3E7A-8F3D-4E04-9D96-A2AF5AE30E9D}"/>
              </a:ext>
            </a:extLst>
          </p:cNvPr>
          <p:cNvCxnSpPr>
            <a:cxnSpLocks/>
            <a:stCxn id="161" idx="2"/>
            <a:endCxn id="165" idx="0"/>
          </p:cNvCxnSpPr>
          <p:nvPr/>
        </p:nvCxnSpPr>
        <p:spPr>
          <a:xfrm flipH="1">
            <a:off x="2772558" y="2892219"/>
            <a:ext cx="1" cy="278560"/>
          </a:xfrm>
          <a:prstGeom prst="straightConnector1">
            <a:avLst/>
          </a:prstGeom>
          <a:noFill/>
          <a:ln w="12700" cap="flat" cmpd="sng" algn="ctr">
            <a:solidFill>
              <a:sysClr val="windowText" lastClr="000000"/>
            </a:solidFill>
            <a:prstDash val="solid"/>
            <a:miter lim="800000"/>
            <a:tailEnd type="arrow"/>
          </a:ln>
          <a:effectLst/>
        </p:spPr>
      </p:cxnSp>
      <p:cxnSp>
        <p:nvCxnSpPr>
          <p:cNvPr id="168" name="Straight Arrow Connector 34">
            <a:extLst>
              <a:ext uri="{FF2B5EF4-FFF2-40B4-BE49-F238E27FC236}">
                <a16:creationId xmlns:a16="http://schemas.microsoft.com/office/drawing/2014/main" id="{0A5BC885-32D2-4479-92EE-0A2C00276E96}"/>
              </a:ext>
            </a:extLst>
          </p:cNvPr>
          <p:cNvCxnSpPr>
            <a:cxnSpLocks/>
            <a:stCxn id="161" idx="2"/>
            <a:endCxn id="166" idx="0"/>
          </p:cNvCxnSpPr>
          <p:nvPr/>
        </p:nvCxnSpPr>
        <p:spPr>
          <a:xfrm>
            <a:off x="2772559" y="2892219"/>
            <a:ext cx="690253" cy="278560"/>
          </a:xfrm>
          <a:prstGeom prst="straightConnector1">
            <a:avLst/>
          </a:prstGeom>
          <a:noFill/>
          <a:ln w="12700" cap="flat" cmpd="sng" algn="ctr">
            <a:solidFill>
              <a:sysClr val="windowText" lastClr="000000"/>
            </a:solidFill>
            <a:prstDash val="solid"/>
            <a:miter lim="800000"/>
            <a:tailEnd type="arrow"/>
          </a:ln>
          <a:effectLst/>
        </p:spPr>
      </p:cxnSp>
      <p:cxnSp>
        <p:nvCxnSpPr>
          <p:cNvPr id="169" name="Straight Arrow Connector 35">
            <a:extLst>
              <a:ext uri="{FF2B5EF4-FFF2-40B4-BE49-F238E27FC236}">
                <a16:creationId xmlns:a16="http://schemas.microsoft.com/office/drawing/2014/main" id="{258F9072-2856-4AB6-87C9-4B6EA758660F}"/>
              </a:ext>
            </a:extLst>
          </p:cNvPr>
          <p:cNvCxnSpPr>
            <a:cxnSpLocks/>
            <a:stCxn id="160" idx="2"/>
            <a:endCxn id="166" idx="0"/>
          </p:cNvCxnSpPr>
          <p:nvPr/>
        </p:nvCxnSpPr>
        <p:spPr>
          <a:xfrm flipH="1">
            <a:off x="3462812" y="2892219"/>
            <a:ext cx="2251" cy="278560"/>
          </a:xfrm>
          <a:prstGeom prst="straightConnector1">
            <a:avLst/>
          </a:prstGeom>
          <a:noFill/>
          <a:ln w="12700" cap="flat" cmpd="sng" algn="ctr">
            <a:solidFill>
              <a:sysClr val="windowText" lastClr="000000"/>
            </a:solidFill>
            <a:prstDash val="solid"/>
            <a:miter lim="800000"/>
            <a:tailEnd type="arrow"/>
          </a:ln>
          <a:effectLst/>
        </p:spPr>
      </p:cxnSp>
      <p:cxnSp>
        <p:nvCxnSpPr>
          <p:cNvPr id="170" name="Straight Arrow Connector 36">
            <a:extLst>
              <a:ext uri="{FF2B5EF4-FFF2-40B4-BE49-F238E27FC236}">
                <a16:creationId xmlns:a16="http://schemas.microsoft.com/office/drawing/2014/main" id="{CB21A1EC-882C-4483-8A73-25FB455983C6}"/>
              </a:ext>
            </a:extLst>
          </p:cNvPr>
          <p:cNvCxnSpPr>
            <a:cxnSpLocks/>
            <a:stCxn id="160" idx="2"/>
            <a:endCxn id="165" idx="0"/>
          </p:cNvCxnSpPr>
          <p:nvPr/>
        </p:nvCxnSpPr>
        <p:spPr>
          <a:xfrm flipH="1">
            <a:off x="2772558" y="2892219"/>
            <a:ext cx="692505" cy="278560"/>
          </a:xfrm>
          <a:prstGeom prst="straightConnector1">
            <a:avLst/>
          </a:prstGeom>
          <a:noFill/>
          <a:ln w="12700" cap="flat" cmpd="sng" algn="ctr">
            <a:solidFill>
              <a:sysClr val="windowText" lastClr="000000"/>
            </a:solidFill>
            <a:prstDash val="solid"/>
            <a:miter lim="800000"/>
            <a:tailEnd type="arrow"/>
          </a:ln>
          <a:effectLst/>
        </p:spPr>
      </p:cxnSp>
      <p:sp>
        <p:nvSpPr>
          <p:cNvPr id="171" name="Rounded Rectangle 39">
            <a:extLst>
              <a:ext uri="{FF2B5EF4-FFF2-40B4-BE49-F238E27FC236}">
                <a16:creationId xmlns:a16="http://schemas.microsoft.com/office/drawing/2014/main" id="{2585319B-7EF2-41E0-A565-0092C82BB243}"/>
              </a:ext>
            </a:extLst>
          </p:cNvPr>
          <p:cNvSpPr/>
          <p:nvPr/>
        </p:nvSpPr>
        <p:spPr>
          <a:xfrm>
            <a:off x="3901500" y="2444485"/>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13</a:t>
            </a:r>
          </a:p>
        </p:txBody>
      </p:sp>
      <p:sp>
        <p:nvSpPr>
          <p:cNvPr id="172" name="Rounded Rectangle 42">
            <a:extLst>
              <a:ext uri="{FF2B5EF4-FFF2-40B4-BE49-F238E27FC236}">
                <a16:creationId xmlns:a16="http://schemas.microsoft.com/office/drawing/2014/main" id="{DBA40D28-4077-4AAE-9B48-D768788C61DD}"/>
              </a:ext>
            </a:extLst>
          </p:cNvPr>
          <p:cNvSpPr/>
          <p:nvPr/>
        </p:nvSpPr>
        <p:spPr>
          <a:xfrm>
            <a:off x="1831665" y="3823657"/>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18</a:t>
            </a:r>
          </a:p>
        </p:txBody>
      </p:sp>
      <p:sp>
        <p:nvSpPr>
          <p:cNvPr id="173" name="Rounded Rectangle 44">
            <a:extLst>
              <a:ext uri="{FF2B5EF4-FFF2-40B4-BE49-F238E27FC236}">
                <a16:creationId xmlns:a16="http://schemas.microsoft.com/office/drawing/2014/main" id="{BDB2106B-88F3-4B97-A15C-9E97C29138D6}"/>
              </a:ext>
            </a:extLst>
          </p:cNvPr>
          <p:cNvSpPr/>
          <p:nvPr/>
        </p:nvSpPr>
        <p:spPr>
          <a:xfrm>
            <a:off x="2520992" y="4471352"/>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174" name="Rounded Rectangle 45">
            <a:extLst>
              <a:ext uri="{FF2B5EF4-FFF2-40B4-BE49-F238E27FC236}">
                <a16:creationId xmlns:a16="http://schemas.microsoft.com/office/drawing/2014/main" id="{42ADD138-ECF5-4CC0-BA8D-E35B27707C00}"/>
              </a:ext>
            </a:extLst>
          </p:cNvPr>
          <p:cNvSpPr/>
          <p:nvPr/>
        </p:nvSpPr>
        <p:spPr>
          <a:xfrm>
            <a:off x="3211247" y="4471352"/>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a:t>
            </a:r>
          </a:p>
        </p:txBody>
      </p:sp>
      <p:sp>
        <p:nvSpPr>
          <p:cNvPr id="175" name="Rounded Rectangle 47">
            <a:extLst>
              <a:ext uri="{FF2B5EF4-FFF2-40B4-BE49-F238E27FC236}">
                <a16:creationId xmlns:a16="http://schemas.microsoft.com/office/drawing/2014/main" id="{6AEFB320-E357-49C4-81D0-1857CF8014B7}"/>
              </a:ext>
            </a:extLst>
          </p:cNvPr>
          <p:cNvSpPr/>
          <p:nvPr/>
        </p:nvSpPr>
        <p:spPr>
          <a:xfrm>
            <a:off x="3901500" y="3823657"/>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19</a:t>
            </a:r>
          </a:p>
        </p:txBody>
      </p:sp>
      <p:cxnSp>
        <p:nvCxnSpPr>
          <p:cNvPr id="176" name="Straight Arrow Connector 48">
            <a:extLst>
              <a:ext uri="{FF2B5EF4-FFF2-40B4-BE49-F238E27FC236}">
                <a16:creationId xmlns:a16="http://schemas.microsoft.com/office/drawing/2014/main" id="{04DB805B-AFFC-4BE4-BBE0-4F6FED7A4091}"/>
              </a:ext>
            </a:extLst>
          </p:cNvPr>
          <p:cNvCxnSpPr>
            <a:cxnSpLocks/>
            <a:stCxn id="164" idx="2"/>
            <a:endCxn id="172" idx="0"/>
          </p:cNvCxnSpPr>
          <p:nvPr/>
        </p:nvCxnSpPr>
        <p:spPr>
          <a:xfrm>
            <a:off x="2083230" y="2892219"/>
            <a:ext cx="0" cy="931438"/>
          </a:xfrm>
          <a:prstGeom prst="straightConnector1">
            <a:avLst/>
          </a:prstGeom>
          <a:noFill/>
          <a:ln w="12700" cap="flat" cmpd="sng" algn="ctr">
            <a:solidFill>
              <a:sysClr val="windowText" lastClr="000000"/>
            </a:solidFill>
            <a:prstDash val="solid"/>
            <a:miter lim="800000"/>
            <a:tailEnd type="arrow"/>
          </a:ln>
          <a:effectLst/>
        </p:spPr>
      </p:cxnSp>
      <p:cxnSp>
        <p:nvCxnSpPr>
          <p:cNvPr id="177" name="Straight Arrow Connector 50">
            <a:extLst>
              <a:ext uri="{FF2B5EF4-FFF2-40B4-BE49-F238E27FC236}">
                <a16:creationId xmlns:a16="http://schemas.microsoft.com/office/drawing/2014/main" id="{A43893A0-BE51-4E5C-8262-A7D383A630A4}"/>
              </a:ext>
            </a:extLst>
          </p:cNvPr>
          <p:cNvCxnSpPr>
            <a:cxnSpLocks/>
            <a:stCxn id="164" idx="2"/>
          </p:cNvCxnSpPr>
          <p:nvPr/>
        </p:nvCxnSpPr>
        <p:spPr>
          <a:xfrm>
            <a:off x="2083230" y="2892219"/>
            <a:ext cx="527236" cy="1579133"/>
          </a:xfrm>
          <a:prstGeom prst="straightConnector1">
            <a:avLst/>
          </a:prstGeom>
          <a:noFill/>
          <a:ln w="12700" cap="flat" cmpd="sng" algn="ctr">
            <a:solidFill>
              <a:sysClr val="windowText" lastClr="000000"/>
            </a:solidFill>
            <a:prstDash val="solid"/>
            <a:miter lim="800000"/>
            <a:tailEnd type="arrow"/>
          </a:ln>
          <a:effectLst/>
        </p:spPr>
      </p:cxnSp>
      <p:cxnSp>
        <p:nvCxnSpPr>
          <p:cNvPr id="178" name="Straight Arrow Connector 51">
            <a:extLst>
              <a:ext uri="{FF2B5EF4-FFF2-40B4-BE49-F238E27FC236}">
                <a16:creationId xmlns:a16="http://schemas.microsoft.com/office/drawing/2014/main" id="{5F0776C6-3E15-4BE9-88FB-5E802E32DAFD}"/>
              </a:ext>
            </a:extLst>
          </p:cNvPr>
          <p:cNvCxnSpPr>
            <a:cxnSpLocks/>
            <a:stCxn id="165" idx="2"/>
            <a:endCxn id="172" idx="0"/>
          </p:cNvCxnSpPr>
          <p:nvPr/>
        </p:nvCxnSpPr>
        <p:spPr>
          <a:xfrm flipH="1">
            <a:off x="2083230" y="3623697"/>
            <a:ext cx="689328" cy="199960"/>
          </a:xfrm>
          <a:prstGeom prst="straightConnector1">
            <a:avLst/>
          </a:prstGeom>
          <a:noFill/>
          <a:ln w="12700" cap="flat" cmpd="sng" algn="ctr">
            <a:solidFill>
              <a:sysClr val="windowText" lastClr="000000"/>
            </a:solidFill>
            <a:prstDash val="solid"/>
            <a:miter lim="800000"/>
            <a:tailEnd type="arrow"/>
          </a:ln>
          <a:effectLst/>
        </p:spPr>
      </p:cxnSp>
      <p:cxnSp>
        <p:nvCxnSpPr>
          <p:cNvPr id="179" name="Straight Arrow Connector 53">
            <a:extLst>
              <a:ext uri="{FF2B5EF4-FFF2-40B4-BE49-F238E27FC236}">
                <a16:creationId xmlns:a16="http://schemas.microsoft.com/office/drawing/2014/main" id="{AECB97A6-17A8-45EB-85E5-F56697446208}"/>
              </a:ext>
            </a:extLst>
          </p:cNvPr>
          <p:cNvCxnSpPr>
            <a:cxnSpLocks/>
            <a:stCxn id="165" idx="2"/>
            <a:endCxn id="173" idx="0"/>
          </p:cNvCxnSpPr>
          <p:nvPr/>
        </p:nvCxnSpPr>
        <p:spPr>
          <a:xfrm flipH="1">
            <a:off x="2772557" y="3623697"/>
            <a:ext cx="1" cy="847655"/>
          </a:xfrm>
          <a:prstGeom prst="straightConnector1">
            <a:avLst/>
          </a:prstGeom>
          <a:noFill/>
          <a:ln w="12700" cap="flat" cmpd="sng" algn="ctr">
            <a:solidFill>
              <a:sysClr val="windowText" lastClr="000000"/>
            </a:solidFill>
            <a:prstDash val="solid"/>
            <a:miter lim="800000"/>
            <a:tailEnd type="arrow"/>
          </a:ln>
          <a:effectLst/>
        </p:spPr>
      </p:cxnSp>
      <p:cxnSp>
        <p:nvCxnSpPr>
          <p:cNvPr id="180" name="Straight Arrow Connector 54">
            <a:extLst>
              <a:ext uri="{FF2B5EF4-FFF2-40B4-BE49-F238E27FC236}">
                <a16:creationId xmlns:a16="http://schemas.microsoft.com/office/drawing/2014/main" id="{899B1DFA-3820-426F-ADD9-7DBFCF19CCB0}"/>
              </a:ext>
            </a:extLst>
          </p:cNvPr>
          <p:cNvCxnSpPr>
            <a:cxnSpLocks/>
            <a:stCxn id="166" idx="2"/>
            <a:endCxn id="174" idx="0"/>
          </p:cNvCxnSpPr>
          <p:nvPr/>
        </p:nvCxnSpPr>
        <p:spPr>
          <a:xfrm>
            <a:off x="3462812" y="3623697"/>
            <a:ext cx="0" cy="847655"/>
          </a:xfrm>
          <a:prstGeom prst="straightConnector1">
            <a:avLst/>
          </a:prstGeom>
          <a:noFill/>
          <a:ln w="12700" cap="flat" cmpd="sng" algn="ctr">
            <a:solidFill>
              <a:sysClr val="windowText" lastClr="000000"/>
            </a:solidFill>
            <a:prstDash val="solid"/>
            <a:miter lim="800000"/>
            <a:tailEnd type="arrow"/>
          </a:ln>
          <a:effectLst/>
        </p:spPr>
      </p:cxnSp>
      <p:cxnSp>
        <p:nvCxnSpPr>
          <p:cNvPr id="181" name="Straight Arrow Connector 56">
            <a:extLst>
              <a:ext uri="{FF2B5EF4-FFF2-40B4-BE49-F238E27FC236}">
                <a16:creationId xmlns:a16="http://schemas.microsoft.com/office/drawing/2014/main" id="{7C91C00C-14B5-4B2C-B311-FB3FB5975F0D}"/>
              </a:ext>
            </a:extLst>
          </p:cNvPr>
          <p:cNvCxnSpPr>
            <a:cxnSpLocks/>
            <a:stCxn id="166" idx="2"/>
            <a:endCxn id="175" idx="0"/>
          </p:cNvCxnSpPr>
          <p:nvPr/>
        </p:nvCxnSpPr>
        <p:spPr>
          <a:xfrm>
            <a:off x="3462812" y="3623697"/>
            <a:ext cx="690253" cy="199960"/>
          </a:xfrm>
          <a:prstGeom prst="straightConnector1">
            <a:avLst/>
          </a:prstGeom>
          <a:noFill/>
          <a:ln w="12700" cap="flat" cmpd="sng" algn="ctr">
            <a:solidFill>
              <a:sysClr val="windowText" lastClr="000000"/>
            </a:solidFill>
            <a:prstDash val="solid"/>
            <a:miter lim="800000"/>
            <a:tailEnd type="arrow"/>
          </a:ln>
          <a:effectLst/>
        </p:spPr>
      </p:cxnSp>
      <p:cxnSp>
        <p:nvCxnSpPr>
          <p:cNvPr id="182" name="Straight Arrow Connector 57">
            <a:extLst>
              <a:ext uri="{FF2B5EF4-FFF2-40B4-BE49-F238E27FC236}">
                <a16:creationId xmlns:a16="http://schemas.microsoft.com/office/drawing/2014/main" id="{E79B304A-0372-4B66-85FA-F84CA0B04B78}"/>
              </a:ext>
            </a:extLst>
          </p:cNvPr>
          <p:cNvCxnSpPr>
            <a:cxnSpLocks/>
            <a:stCxn id="171" idx="2"/>
          </p:cNvCxnSpPr>
          <p:nvPr/>
        </p:nvCxnSpPr>
        <p:spPr>
          <a:xfrm flipH="1">
            <a:off x="3644921" y="2897403"/>
            <a:ext cx="508144" cy="1573949"/>
          </a:xfrm>
          <a:prstGeom prst="straightConnector1">
            <a:avLst/>
          </a:prstGeom>
          <a:noFill/>
          <a:ln w="12700" cap="flat" cmpd="sng" algn="ctr">
            <a:solidFill>
              <a:sysClr val="windowText" lastClr="000000"/>
            </a:solidFill>
            <a:prstDash val="solid"/>
            <a:miter lim="800000"/>
            <a:tailEnd type="arrow"/>
          </a:ln>
          <a:effectLst/>
        </p:spPr>
      </p:cxnSp>
      <p:cxnSp>
        <p:nvCxnSpPr>
          <p:cNvPr id="183" name="Straight Arrow Connector 58">
            <a:extLst>
              <a:ext uri="{FF2B5EF4-FFF2-40B4-BE49-F238E27FC236}">
                <a16:creationId xmlns:a16="http://schemas.microsoft.com/office/drawing/2014/main" id="{0303F109-9C88-4565-AFCE-5A37A7BEDF98}"/>
              </a:ext>
            </a:extLst>
          </p:cNvPr>
          <p:cNvCxnSpPr>
            <a:cxnSpLocks/>
            <a:stCxn id="171" idx="2"/>
            <a:endCxn id="175" idx="0"/>
          </p:cNvCxnSpPr>
          <p:nvPr/>
        </p:nvCxnSpPr>
        <p:spPr>
          <a:xfrm>
            <a:off x="4153065" y="2897403"/>
            <a:ext cx="0" cy="926254"/>
          </a:xfrm>
          <a:prstGeom prst="straightConnector1">
            <a:avLst/>
          </a:prstGeom>
          <a:noFill/>
          <a:ln w="12700" cap="flat" cmpd="sng" algn="ctr">
            <a:solidFill>
              <a:sysClr val="windowText" lastClr="000000"/>
            </a:solidFill>
            <a:prstDash val="solid"/>
            <a:miter lim="800000"/>
            <a:tailEnd type="arrow"/>
          </a:ln>
          <a:effectLst/>
        </p:spPr>
      </p:cxnSp>
      <p:sp>
        <p:nvSpPr>
          <p:cNvPr id="184" name="Rounded Rectangle 59">
            <a:extLst>
              <a:ext uri="{FF2B5EF4-FFF2-40B4-BE49-F238E27FC236}">
                <a16:creationId xmlns:a16="http://schemas.microsoft.com/office/drawing/2014/main" id="{D9043CFC-38B5-45DE-8455-F838B20D93E4}"/>
              </a:ext>
            </a:extLst>
          </p:cNvPr>
          <p:cNvSpPr/>
          <p:nvPr/>
        </p:nvSpPr>
        <p:spPr>
          <a:xfrm>
            <a:off x="1478965" y="4476535"/>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cxnSp>
        <p:nvCxnSpPr>
          <p:cNvPr id="185" name="Straight Arrow Connector 60">
            <a:extLst>
              <a:ext uri="{FF2B5EF4-FFF2-40B4-BE49-F238E27FC236}">
                <a16:creationId xmlns:a16="http://schemas.microsoft.com/office/drawing/2014/main" id="{0F2F717D-6313-4BEC-86C1-1A10E617C9F3}"/>
              </a:ext>
            </a:extLst>
          </p:cNvPr>
          <p:cNvCxnSpPr>
            <a:cxnSpLocks/>
            <a:stCxn id="162" idx="2"/>
            <a:endCxn id="184" idx="0"/>
          </p:cNvCxnSpPr>
          <p:nvPr/>
        </p:nvCxnSpPr>
        <p:spPr>
          <a:xfrm>
            <a:off x="1392977" y="2891318"/>
            <a:ext cx="337553" cy="1585217"/>
          </a:xfrm>
          <a:prstGeom prst="straightConnector1">
            <a:avLst/>
          </a:prstGeom>
          <a:noFill/>
          <a:ln w="12700" cap="flat" cmpd="sng" algn="ctr">
            <a:solidFill>
              <a:sysClr val="windowText" lastClr="000000"/>
            </a:solidFill>
            <a:prstDash val="solid"/>
            <a:miter lim="800000"/>
            <a:tailEnd type="arrow"/>
          </a:ln>
          <a:effectLst/>
        </p:spPr>
      </p:cxnSp>
      <p:cxnSp>
        <p:nvCxnSpPr>
          <p:cNvPr id="186" name="Straight Arrow Connector 62">
            <a:extLst>
              <a:ext uri="{FF2B5EF4-FFF2-40B4-BE49-F238E27FC236}">
                <a16:creationId xmlns:a16="http://schemas.microsoft.com/office/drawing/2014/main" id="{9A3F44CA-9F66-4A15-A11F-9E7098AF56DE}"/>
              </a:ext>
            </a:extLst>
          </p:cNvPr>
          <p:cNvCxnSpPr>
            <a:cxnSpLocks/>
            <a:stCxn id="172" idx="2"/>
            <a:endCxn id="184" idx="0"/>
          </p:cNvCxnSpPr>
          <p:nvPr/>
        </p:nvCxnSpPr>
        <p:spPr>
          <a:xfrm flipH="1">
            <a:off x="1730530" y="4276575"/>
            <a:ext cx="352700" cy="199960"/>
          </a:xfrm>
          <a:prstGeom prst="straightConnector1">
            <a:avLst/>
          </a:prstGeom>
          <a:noFill/>
          <a:ln w="12700" cap="flat" cmpd="sng" algn="ctr">
            <a:solidFill>
              <a:sysClr val="windowText" lastClr="000000"/>
            </a:solidFill>
            <a:prstDash val="solid"/>
            <a:miter lim="800000"/>
            <a:tailEnd type="arrow"/>
          </a:ln>
          <a:effectLst/>
        </p:spPr>
      </p:cxnSp>
      <p:sp>
        <p:nvSpPr>
          <p:cNvPr id="187" name="Rounded Rectangle 73">
            <a:extLst>
              <a:ext uri="{FF2B5EF4-FFF2-40B4-BE49-F238E27FC236}">
                <a16:creationId xmlns:a16="http://schemas.microsoft.com/office/drawing/2014/main" id="{1A152D3E-1B9A-4869-AFB0-0F60ACE80908}"/>
              </a:ext>
            </a:extLst>
          </p:cNvPr>
          <p:cNvSpPr/>
          <p:nvPr/>
        </p:nvSpPr>
        <p:spPr>
          <a:xfrm>
            <a:off x="4270301" y="4476535"/>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3</a:t>
            </a:r>
          </a:p>
        </p:txBody>
      </p:sp>
      <p:cxnSp>
        <p:nvCxnSpPr>
          <p:cNvPr id="188" name="Straight Arrow Connector 74">
            <a:extLst>
              <a:ext uri="{FF2B5EF4-FFF2-40B4-BE49-F238E27FC236}">
                <a16:creationId xmlns:a16="http://schemas.microsoft.com/office/drawing/2014/main" id="{EADE0DB4-18D3-46CB-B08D-23BBA9048288}"/>
              </a:ext>
            </a:extLst>
          </p:cNvPr>
          <p:cNvCxnSpPr>
            <a:cxnSpLocks/>
            <a:stCxn id="175" idx="2"/>
            <a:endCxn id="187" idx="0"/>
          </p:cNvCxnSpPr>
          <p:nvPr/>
        </p:nvCxnSpPr>
        <p:spPr>
          <a:xfrm>
            <a:off x="4153065" y="4276575"/>
            <a:ext cx="368801" cy="199960"/>
          </a:xfrm>
          <a:prstGeom prst="straightConnector1">
            <a:avLst/>
          </a:prstGeom>
          <a:noFill/>
          <a:ln w="12700" cap="flat" cmpd="sng" algn="ctr">
            <a:solidFill>
              <a:sysClr val="windowText" lastClr="000000"/>
            </a:solidFill>
            <a:prstDash val="solid"/>
            <a:miter lim="800000"/>
            <a:tailEnd type="arrow"/>
          </a:ln>
          <a:effectLst/>
        </p:spPr>
      </p:cxnSp>
      <p:cxnSp>
        <p:nvCxnSpPr>
          <p:cNvPr id="189" name="Straight Arrow Connector 77">
            <a:extLst>
              <a:ext uri="{FF2B5EF4-FFF2-40B4-BE49-F238E27FC236}">
                <a16:creationId xmlns:a16="http://schemas.microsoft.com/office/drawing/2014/main" id="{4115C14C-0AFA-45FA-8266-9C5C0A9FC982}"/>
              </a:ext>
            </a:extLst>
          </p:cNvPr>
          <p:cNvCxnSpPr>
            <a:cxnSpLocks/>
            <a:stCxn id="163" idx="2"/>
            <a:endCxn id="187" idx="0"/>
          </p:cNvCxnSpPr>
          <p:nvPr/>
        </p:nvCxnSpPr>
        <p:spPr>
          <a:xfrm flipH="1">
            <a:off x="4521866" y="2899069"/>
            <a:ext cx="319200" cy="1577466"/>
          </a:xfrm>
          <a:prstGeom prst="straightConnector1">
            <a:avLst/>
          </a:prstGeom>
          <a:noFill/>
          <a:ln w="12700" cap="flat" cmpd="sng" algn="ctr">
            <a:solidFill>
              <a:sysClr val="windowText" lastClr="000000"/>
            </a:solidFill>
            <a:prstDash val="solid"/>
            <a:miter lim="800000"/>
            <a:tailEnd type="arrow"/>
          </a:ln>
          <a:effectLst/>
        </p:spPr>
      </p:cxnSp>
      <p:sp>
        <p:nvSpPr>
          <p:cNvPr id="190" name="Rounded Rectangle 65">
            <a:extLst>
              <a:ext uri="{FF2B5EF4-FFF2-40B4-BE49-F238E27FC236}">
                <a16:creationId xmlns:a16="http://schemas.microsoft.com/office/drawing/2014/main" id="{017E666E-4421-4580-AE08-738885212EDB}"/>
              </a:ext>
            </a:extLst>
          </p:cNvPr>
          <p:cNvSpPr/>
          <p:nvPr/>
        </p:nvSpPr>
        <p:spPr>
          <a:xfrm>
            <a:off x="2866120" y="5185953"/>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R</a:t>
            </a:r>
          </a:p>
        </p:txBody>
      </p:sp>
      <p:cxnSp>
        <p:nvCxnSpPr>
          <p:cNvPr id="191" name="Straight Arrow Connector 66">
            <a:extLst>
              <a:ext uri="{FF2B5EF4-FFF2-40B4-BE49-F238E27FC236}">
                <a16:creationId xmlns:a16="http://schemas.microsoft.com/office/drawing/2014/main" id="{0BF97C6D-219B-4DBA-9062-945EBFA00553}"/>
              </a:ext>
            </a:extLst>
          </p:cNvPr>
          <p:cNvCxnSpPr>
            <a:cxnSpLocks/>
            <a:stCxn id="184" idx="2"/>
            <a:endCxn id="190" idx="1"/>
          </p:cNvCxnSpPr>
          <p:nvPr/>
        </p:nvCxnSpPr>
        <p:spPr>
          <a:xfrm>
            <a:off x="1730530" y="4929453"/>
            <a:ext cx="1135590" cy="482959"/>
          </a:xfrm>
          <a:prstGeom prst="straightConnector1">
            <a:avLst/>
          </a:prstGeom>
          <a:noFill/>
          <a:ln w="12700" cap="flat" cmpd="sng" algn="ctr">
            <a:solidFill>
              <a:sysClr val="windowText" lastClr="000000"/>
            </a:solidFill>
            <a:prstDash val="solid"/>
            <a:miter lim="800000"/>
            <a:tailEnd type="arrow"/>
          </a:ln>
          <a:effectLst/>
        </p:spPr>
      </p:cxnSp>
      <p:cxnSp>
        <p:nvCxnSpPr>
          <p:cNvPr id="192" name="Straight Arrow Connector 69">
            <a:extLst>
              <a:ext uri="{FF2B5EF4-FFF2-40B4-BE49-F238E27FC236}">
                <a16:creationId xmlns:a16="http://schemas.microsoft.com/office/drawing/2014/main" id="{FAB46CA3-F4C6-4438-91AB-09B0A2DBFCA5}"/>
              </a:ext>
            </a:extLst>
          </p:cNvPr>
          <p:cNvCxnSpPr>
            <a:cxnSpLocks/>
            <a:stCxn id="173" idx="2"/>
            <a:endCxn id="190" idx="0"/>
          </p:cNvCxnSpPr>
          <p:nvPr/>
        </p:nvCxnSpPr>
        <p:spPr>
          <a:xfrm>
            <a:off x="2772557" y="4924270"/>
            <a:ext cx="345128" cy="261683"/>
          </a:xfrm>
          <a:prstGeom prst="straightConnector1">
            <a:avLst/>
          </a:prstGeom>
          <a:noFill/>
          <a:ln w="12700" cap="flat" cmpd="sng" algn="ctr">
            <a:solidFill>
              <a:sysClr val="windowText" lastClr="000000"/>
            </a:solidFill>
            <a:prstDash val="solid"/>
            <a:miter lim="800000"/>
            <a:tailEnd type="arrow"/>
          </a:ln>
          <a:effectLst/>
        </p:spPr>
      </p:cxnSp>
      <p:cxnSp>
        <p:nvCxnSpPr>
          <p:cNvPr id="193" name="Straight Arrow Connector 70">
            <a:extLst>
              <a:ext uri="{FF2B5EF4-FFF2-40B4-BE49-F238E27FC236}">
                <a16:creationId xmlns:a16="http://schemas.microsoft.com/office/drawing/2014/main" id="{83EEFB28-B35C-482D-8BD8-15C3CF2D9DE5}"/>
              </a:ext>
            </a:extLst>
          </p:cNvPr>
          <p:cNvCxnSpPr>
            <a:cxnSpLocks/>
            <a:stCxn id="174" idx="2"/>
            <a:endCxn id="190" idx="0"/>
          </p:cNvCxnSpPr>
          <p:nvPr/>
        </p:nvCxnSpPr>
        <p:spPr>
          <a:xfrm flipH="1">
            <a:off x="3117685" y="4924270"/>
            <a:ext cx="345127" cy="261683"/>
          </a:xfrm>
          <a:prstGeom prst="straightConnector1">
            <a:avLst/>
          </a:prstGeom>
          <a:noFill/>
          <a:ln w="12700" cap="flat" cmpd="sng" algn="ctr">
            <a:solidFill>
              <a:sysClr val="windowText" lastClr="000000"/>
            </a:solidFill>
            <a:prstDash val="solid"/>
            <a:miter lim="800000"/>
            <a:tailEnd type="arrow"/>
          </a:ln>
          <a:effectLst/>
        </p:spPr>
      </p:cxnSp>
      <p:cxnSp>
        <p:nvCxnSpPr>
          <p:cNvPr id="194" name="Straight Arrow Connector 82">
            <a:extLst>
              <a:ext uri="{FF2B5EF4-FFF2-40B4-BE49-F238E27FC236}">
                <a16:creationId xmlns:a16="http://schemas.microsoft.com/office/drawing/2014/main" id="{0AEE45E3-C7BE-41CF-ACDF-03187E2BCBFF}"/>
              </a:ext>
            </a:extLst>
          </p:cNvPr>
          <p:cNvCxnSpPr>
            <a:cxnSpLocks/>
            <a:stCxn id="187" idx="2"/>
            <a:endCxn id="190" idx="3"/>
          </p:cNvCxnSpPr>
          <p:nvPr/>
        </p:nvCxnSpPr>
        <p:spPr>
          <a:xfrm flipH="1">
            <a:off x="3369249" y="4929453"/>
            <a:ext cx="1152617" cy="482959"/>
          </a:xfrm>
          <a:prstGeom prst="straightConnector1">
            <a:avLst/>
          </a:prstGeom>
          <a:noFill/>
          <a:ln w="12700" cap="flat" cmpd="sng" algn="ctr">
            <a:solidFill>
              <a:sysClr val="windowText" lastClr="000000"/>
            </a:solidFill>
            <a:prstDash val="solid"/>
            <a:miter lim="800000"/>
            <a:tailEnd type="arrow"/>
          </a:ln>
          <a:effectLst/>
        </p:spPr>
      </p:cxnSp>
      <p:sp>
        <p:nvSpPr>
          <p:cNvPr id="195" name="Rounded Rectangle 41">
            <a:extLst>
              <a:ext uri="{FF2B5EF4-FFF2-40B4-BE49-F238E27FC236}">
                <a16:creationId xmlns:a16="http://schemas.microsoft.com/office/drawing/2014/main" id="{AD1EECEC-A786-4980-8544-6B32BA496F0A}"/>
              </a:ext>
            </a:extLst>
          </p:cNvPr>
          <p:cNvSpPr/>
          <p:nvPr/>
        </p:nvSpPr>
        <p:spPr>
          <a:xfrm>
            <a:off x="5218725" y="3885546"/>
            <a:ext cx="756943"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sz="2000" b="1" i="0" u="none" strike="noStrike" kern="0" cap="none" spc="0" normalizeH="0" baseline="-25000" noProof="0" dirty="0">
                <a:ln>
                  <a:noFill/>
                </a:ln>
                <a:solidFill>
                  <a:prstClr val="black"/>
                </a:solidFill>
                <a:effectLst/>
                <a:uLnTx/>
                <a:uFillTx/>
                <a:latin typeface="Calibri" panose="020F0502020204030204"/>
                <a:ea typeface="+mn-ea"/>
                <a:cs typeface="+mn-cs"/>
              </a:rPr>
              <a:t>1</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96" name="Rounded Rectangle 43">
            <a:extLst>
              <a:ext uri="{FF2B5EF4-FFF2-40B4-BE49-F238E27FC236}">
                <a16:creationId xmlns:a16="http://schemas.microsoft.com/office/drawing/2014/main" id="{9331375A-6465-4632-A892-1AEF9ACCDB7C}"/>
              </a:ext>
            </a:extLst>
          </p:cNvPr>
          <p:cNvSpPr/>
          <p:nvPr/>
        </p:nvSpPr>
        <p:spPr>
          <a:xfrm>
            <a:off x="5229502" y="4963359"/>
            <a:ext cx="756943"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sz="2000" b="1" i="0" u="none" strike="noStrike" kern="0" cap="none" spc="0" normalizeH="0" baseline="-25000" noProof="0" dirty="0">
                <a:ln>
                  <a:noFill/>
                </a:ln>
                <a:solidFill>
                  <a:prstClr val="black"/>
                </a:solidFill>
                <a:effectLst/>
                <a:uLnTx/>
                <a:uFillTx/>
                <a:latin typeface="Calibri" panose="020F0502020204030204"/>
                <a:ea typeface="+mn-ea"/>
                <a:cs typeface="+mn-cs"/>
              </a:rPr>
              <a:t>3</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97" name="Rounded Rectangle 46">
            <a:extLst>
              <a:ext uri="{FF2B5EF4-FFF2-40B4-BE49-F238E27FC236}">
                <a16:creationId xmlns:a16="http://schemas.microsoft.com/office/drawing/2014/main" id="{192DC6D9-850C-4F71-AA4F-DA0C9F9DE543}"/>
              </a:ext>
            </a:extLst>
          </p:cNvPr>
          <p:cNvSpPr/>
          <p:nvPr/>
        </p:nvSpPr>
        <p:spPr>
          <a:xfrm>
            <a:off x="5229501" y="4424452"/>
            <a:ext cx="756943"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altLang="zh-CN" sz="2000" b="1" i="0" u="none" strike="noStrike" kern="0" cap="none" spc="0" normalizeH="0" baseline="-25000" noProof="0" dirty="0">
                <a:ln>
                  <a:noFill/>
                </a:ln>
                <a:solidFill>
                  <a:prstClr val="black"/>
                </a:solidFill>
                <a:effectLst/>
                <a:uLnTx/>
                <a:uFillTx/>
                <a:latin typeface="Calibri" panose="020F0502020204030204"/>
                <a:ea typeface="等线" panose="02010600030101010101" pitchFamily="2" charset="-122"/>
                <a:cs typeface="+mn-cs"/>
              </a:rPr>
              <a:t>2</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98" name="Rounded Rectangle 49">
            <a:extLst>
              <a:ext uri="{FF2B5EF4-FFF2-40B4-BE49-F238E27FC236}">
                <a16:creationId xmlns:a16="http://schemas.microsoft.com/office/drawing/2014/main" id="{FE3A41B2-784F-40A4-8488-03CF01300852}"/>
              </a:ext>
            </a:extLst>
          </p:cNvPr>
          <p:cNvSpPr/>
          <p:nvPr/>
        </p:nvSpPr>
        <p:spPr>
          <a:xfrm>
            <a:off x="5218725" y="3346639"/>
            <a:ext cx="756943"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sz="2000" b="1" i="0" u="none" strike="noStrike" kern="0" cap="none" spc="0" normalizeH="0" baseline="-25000" noProof="0" dirty="0">
                <a:ln>
                  <a:noFill/>
                </a:ln>
                <a:solidFill>
                  <a:prstClr val="black"/>
                </a:solidFill>
                <a:effectLst/>
                <a:uLnTx/>
                <a:uFillTx/>
                <a:latin typeface="Calibri" panose="020F0502020204030204"/>
                <a:ea typeface="+mn-ea"/>
                <a:cs typeface="+mn-cs"/>
              </a:rPr>
              <a:t>0</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99" name="TextBox 52">
            <a:extLst>
              <a:ext uri="{FF2B5EF4-FFF2-40B4-BE49-F238E27FC236}">
                <a16:creationId xmlns:a16="http://schemas.microsoft.com/office/drawing/2014/main" id="{5AF3B7C0-C6B1-4D91-9685-28CD4CB39006}"/>
              </a:ext>
            </a:extLst>
          </p:cNvPr>
          <p:cNvSpPr txBox="1"/>
          <p:nvPr/>
        </p:nvSpPr>
        <p:spPr>
          <a:xfrm>
            <a:off x="5160265" y="2841979"/>
            <a:ext cx="861133" cy="461665"/>
          </a:xfrm>
          <a:prstGeom prst="rect">
            <a:avLst/>
          </a:prstGeom>
          <a:noFill/>
        </p:spPr>
        <p:txBody>
          <a:bodyPr wrap="none" rtlCol="0">
            <a:spAutoFit/>
          </a:bodyPr>
          <a:lstStyle/>
          <a:p>
            <a:pPr eaLnBrk="1" fontAlgn="auto" hangingPunct="1">
              <a:spcBef>
                <a:spcPts val="0"/>
              </a:spcBef>
              <a:spcAft>
                <a:spcPts val="0"/>
              </a:spcAft>
            </a:pPr>
            <a:r>
              <a:rPr lang="en-US" sz="2400" dirty="0">
                <a:solidFill>
                  <a:prstClr val="black"/>
                </a:solidFill>
                <a:latin typeface="Calibri" panose="020F0502020204030204"/>
              </a:rPr>
              <a:t>Node</a:t>
            </a:r>
            <a:endParaRPr lang="en-US" sz="2000" dirty="0">
              <a:solidFill>
                <a:prstClr val="black"/>
              </a:solidFill>
              <a:latin typeface="Calibri" panose="020F0502020204030204"/>
            </a:endParaRPr>
          </a:p>
        </p:txBody>
      </p:sp>
      <p:sp>
        <p:nvSpPr>
          <p:cNvPr id="8" name="TextBox 7">
            <a:extLst>
              <a:ext uri="{FF2B5EF4-FFF2-40B4-BE49-F238E27FC236}">
                <a16:creationId xmlns:a16="http://schemas.microsoft.com/office/drawing/2014/main" id="{2CE1DC01-E219-ADAB-5AA2-4359910CB6BC}"/>
              </a:ext>
            </a:extLst>
          </p:cNvPr>
          <p:cNvSpPr txBox="1"/>
          <p:nvPr/>
        </p:nvSpPr>
        <p:spPr>
          <a:xfrm>
            <a:off x="4153064" y="5709658"/>
            <a:ext cx="4587163" cy="523220"/>
          </a:xfrm>
          <a:prstGeom prst="rect">
            <a:avLst/>
          </a:prstGeom>
          <a:noFill/>
        </p:spPr>
        <p:txBody>
          <a:bodyPr wrap="square">
            <a:spAutoFit/>
          </a:bodyPr>
          <a:lstStyle/>
          <a:p>
            <a:r>
              <a:rPr lang="en-US" sz="2800" dirty="0"/>
              <a:t>B</a:t>
            </a:r>
            <a:r>
              <a:rPr lang="en-US" sz="2800" baseline="-25000" dirty="0"/>
              <a:t>0</a:t>
            </a:r>
            <a:r>
              <a:rPr lang="zh-CN" altLang="en-US" sz="2800" dirty="0"/>
              <a:t> </a:t>
            </a:r>
            <a:r>
              <a:rPr lang="en-US" altLang="zh-CN" sz="2800" dirty="0"/>
              <a:t>is</a:t>
            </a:r>
            <a:r>
              <a:rPr lang="zh-CN" altLang="en-US" sz="2800" dirty="0"/>
              <a:t> </a:t>
            </a:r>
            <a:r>
              <a:rPr lang="en-US" altLang="zh-CN" sz="2800" dirty="0"/>
              <a:t>denoted</a:t>
            </a:r>
            <a:r>
              <a:rPr lang="zh-CN" altLang="en-US" sz="2800" dirty="0"/>
              <a:t> </a:t>
            </a:r>
            <a:r>
              <a:rPr lang="en-US" altLang="zh-CN" sz="2800" dirty="0"/>
              <a:t>as</a:t>
            </a:r>
            <a:r>
              <a:rPr lang="zh-CN" altLang="en-US" sz="2800" dirty="0"/>
              <a:t> </a:t>
            </a:r>
            <a:r>
              <a:rPr lang="en-US" altLang="zh-CN" sz="2800" dirty="0"/>
              <a:t>&lt;0,1,2,3&gt;</a:t>
            </a:r>
            <a:endParaRPr lang="en-US" sz="2800" dirty="0"/>
          </a:p>
        </p:txBody>
      </p:sp>
    </p:spTree>
    <p:extLst>
      <p:ext uri="{BB962C8B-B14F-4D97-AF65-F5344CB8AC3E}">
        <p14:creationId xmlns:p14="http://schemas.microsoft.com/office/powerpoint/2010/main" val="505545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Traffic Table</a:t>
            </a:r>
          </a:p>
        </p:txBody>
      </p:sp>
      <p:sp>
        <p:nvSpPr>
          <p:cNvPr id="3" name="Content Placeholder 2"/>
          <p:cNvSpPr>
            <a:spLocks noGrp="1"/>
          </p:cNvSpPr>
          <p:nvPr>
            <p:ph idx="1"/>
          </p:nvPr>
        </p:nvSpPr>
        <p:spPr>
          <a:xfrm>
            <a:off x="609441" y="1447801"/>
            <a:ext cx="11352371" cy="838199"/>
          </a:xfrm>
        </p:spPr>
        <p:txBody>
          <a:bodyPr/>
          <a:lstStyle/>
          <a:p>
            <a:r>
              <a:rPr lang="en-US" b="1" dirty="0"/>
              <a:t>T</a:t>
            </a:r>
            <a:r>
              <a:rPr lang="en-US" dirty="0"/>
              <a:t>: traffic table that records repair load of each node</a:t>
            </a:r>
          </a:p>
          <a:p>
            <a:pPr lvl="1"/>
            <a:r>
              <a:rPr lang="en-US" b="1" dirty="0" err="1"/>
              <a:t>T.In</a:t>
            </a:r>
            <a:r>
              <a:rPr lang="en-US" dirty="0"/>
              <a:t>: number of incoming sub-blocks</a:t>
            </a:r>
          </a:p>
          <a:p>
            <a:pPr lvl="1"/>
            <a:r>
              <a:rPr lang="en-US" b="1" dirty="0" err="1"/>
              <a:t>T.Out</a:t>
            </a:r>
            <a:r>
              <a:rPr lang="en-US" dirty="0"/>
              <a:t>: number of outgoing sub-blocks</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13</a:t>
            </a:fld>
            <a:endParaRPr lang="en-US" dirty="0"/>
          </a:p>
        </p:txBody>
      </p:sp>
      <p:graphicFrame>
        <p:nvGraphicFramePr>
          <p:cNvPr id="47" name="Table 95">
            <a:extLst>
              <a:ext uri="{FF2B5EF4-FFF2-40B4-BE49-F238E27FC236}">
                <a16:creationId xmlns:a16="http://schemas.microsoft.com/office/drawing/2014/main" id="{6CBEA40B-7F9E-4EBB-B157-B426C4C992D0}"/>
              </a:ext>
            </a:extLst>
          </p:cNvPr>
          <p:cNvGraphicFramePr>
            <a:graphicFrameLocks noGrp="1"/>
          </p:cNvGraphicFramePr>
          <p:nvPr>
            <p:extLst>
              <p:ext uri="{D42A27DB-BD31-4B8C-83A1-F6EECF244321}">
                <p14:modId xmlns:p14="http://schemas.microsoft.com/office/powerpoint/2010/main" val="4138058010"/>
              </p:ext>
            </p:extLst>
          </p:nvPr>
        </p:nvGraphicFramePr>
        <p:xfrm>
          <a:off x="7542212" y="3217826"/>
          <a:ext cx="2442117" cy="3192720"/>
        </p:xfrm>
        <a:graphic>
          <a:graphicData uri="http://schemas.openxmlformats.org/drawingml/2006/table">
            <a:tbl>
              <a:tblPr firstRow="1" bandRow="1"/>
              <a:tblGrid>
                <a:gridCol w="814039">
                  <a:extLst>
                    <a:ext uri="{9D8B030D-6E8A-4147-A177-3AD203B41FA5}">
                      <a16:colId xmlns:a16="http://schemas.microsoft.com/office/drawing/2014/main" val="944325956"/>
                    </a:ext>
                  </a:extLst>
                </a:gridCol>
                <a:gridCol w="814039">
                  <a:extLst>
                    <a:ext uri="{9D8B030D-6E8A-4147-A177-3AD203B41FA5}">
                      <a16:colId xmlns:a16="http://schemas.microsoft.com/office/drawing/2014/main" val="3580079607"/>
                    </a:ext>
                  </a:extLst>
                </a:gridCol>
                <a:gridCol w="814039">
                  <a:extLst>
                    <a:ext uri="{9D8B030D-6E8A-4147-A177-3AD203B41FA5}">
                      <a16:colId xmlns:a16="http://schemas.microsoft.com/office/drawing/2014/main" val="3924760943"/>
                    </a:ext>
                  </a:extLst>
                </a:gridCol>
              </a:tblGrid>
              <a:tr h="63854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endParaRPr lang="en-US" sz="2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2800" dirty="0"/>
                        <a:t>In</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2800" dirty="0"/>
                        <a:t>Out</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78318962"/>
                  </a:ext>
                </a:extLst>
              </a:tr>
              <a:tr h="6385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N</a:t>
                      </a:r>
                      <a:r>
                        <a:rPr lang="en-US" sz="2800" baseline="-25000" dirty="0"/>
                        <a:t>0</a:t>
                      </a:r>
                      <a:endParaRPr lang="en-US" sz="28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solidFill>
                            <a:srgbClr val="FF0000"/>
                          </a:solidFill>
                        </a:rPr>
                        <a:t>5</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0</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1801026703"/>
                  </a:ext>
                </a:extLst>
              </a:tr>
              <a:tr h="6385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N</a:t>
                      </a:r>
                      <a:r>
                        <a:rPr lang="en-US" sz="2800" baseline="-25000" dirty="0"/>
                        <a:t>1</a:t>
                      </a:r>
                      <a:endParaRPr lang="en-US" sz="2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1</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2</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917868246"/>
                  </a:ext>
                </a:extLst>
              </a:tr>
              <a:tr h="6385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N</a:t>
                      </a:r>
                      <a:r>
                        <a:rPr lang="en-US" sz="2800" baseline="-25000" dirty="0"/>
                        <a:t>2</a:t>
                      </a:r>
                      <a:endParaRPr lang="en-US" sz="2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1</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3</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4267288642"/>
                  </a:ext>
                </a:extLst>
              </a:tr>
              <a:tr h="6385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N</a:t>
                      </a:r>
                      <a:r>
                        <a:rPr lang="en-US" sz="2800" baseline="-25000" dirty="0"/>
                        <a:t>3</a:t>
                      </a:r>
                      <a:endParaRPr lang="en-US" sz="2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0</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800" dirty="0"/>
                        <a:t>2</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077357678"/>
                  </a:ext>
                </a:extLst>
              </a:tr>
            </a:tbl>
          </a:graphicData>
        </a:graphic>
      </p:graphicFrame>
      <p:sp>
        <p:nvSpPr>
          <p:cNvPr id="128" name="Rounded Rectangle 19">
            <a:extLst>
              <a:ext uri="{FF2B5EF4-FFF2-40B4-BE49-F238E27FC236}">
                <a16:creationId xmlns:a16="http://schemas.microsoft.com/office/drawing/2014/main" id="{71BF098F-46B4-408D-9748-2BC3B05F0C11}"/>
              </a:ext>
            </a:extLst>
          </p:cNvPr>
          <p:cNvSpPr/>
          <p:nvPr/>
        </p:nvSpPr>
        <p:spPr>
          <a:xfrm>
            <a:off x="3746898" y="3353701"/>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prstClr val="black"/>
                </a:solidFill>
                <a:effectLst/>
                <a:uLnTx/>
                <a:uFillTx/>
                <a:latin typeface="Calibri" panose="020F0502020204030204"/>
                <a:ea typeface="+mn-ea"/>
                <a:cs typeface="+mn-cs"/>
              </a:rPr>
              <a:t>1</a:t>
            </a: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sp>
        <p:nvSpPr>
          <p:cNvPr id="129" name="Rounded Rectangle 22">
            <a:extLst>
              <a:ext uri="{FF2B5EF4-FFF2-40B4-BE49-F238E27FC236}">
                <a16:creationId xmlns:a16="http://schemas.microsoft.com/office/drawing/2014/main" id="{B8230B72-B2AC-46DE-AC6F-0D8EC1B519A2}"/>
              </a:ext>
            </a:extLst>
          </p:cNvPr>
          <p:cNvSpPr/>
          <p:nvPr/>
        </p:nvSpPr>
        <p:spPr>
          <a:xfrm>
            <a:off x="3054394" y="3353701"/>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9</a:t>
            </a:r>
          </a:p>
        </p:txBody>
      </p:sp>
      <p:sp>
        <p:nvSpPr>
          <p:cNvPr id="130" name="Rounded Rectangle 26">
            <a:extLst>
              <a:ext uri="{FF2B5EF4-FFF2-40B4-BE49-F238E27FC236}">
                <a16:creationId xmlns:a16="http://schemas.microsoft.com/office/drawing/2014/main" id="{EC16AB87-7D35-4701-A7CF-D74C71995041}"/>
              </a:ext>
            </a:extLst>
          </p:cNvPr>
          <p:cNvSpPr/>
          <p:nvPr/>
        </p:nvSpPr>
        <p:spPr>
          <a:xfrm>
            <a:off x="1674812" y="3352800"/>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4</a:t>
            </a:r>
          </a:p>
        </p:txBody>
      </p:sp>
      <p:sp>
        <p:nvSpPr>
          <p:cNvPr id="131" name="Rounded Rectangle 21">
            <a:extLst>
              <a:ext uri="{FF2B5EF4-FFF2-40B4-BE49-F238E27FC236}">
                <a16:creationId xmlns:a16="http://schemas.microsoft.com/office/drawing/2014/main" id="{1EB2EAA8-5BB1-4BCD-845A-BEE8C91B1805}"/>
              </a:ext>
            </a:extLst>
          </p:cNvPr>
          <p:cNvSpPr/>
          <p:nvPr/>
        </p:nvSpPr>
        <p:spPr>
          <a:xfrm>
            <a:off x="5122901" y="3360551"/>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5</a:t>
            </a:r>
          </a:p>
        </p:txBody>
      </p:sp>
      <p:sp>
        <p:nvSpPr>
          <p:cNvPr id="132" name="Rounded Rectangle 23">
            <a:extLst>
              <a:ext uri="{FF2B5EF4-FFF2-40B4-BE49-F238E27FC236}">
                <a16:creationId xmlns:a16="http://schemas.microsoft.com/office/drawing/2014/main" id="{C3814242-6307-4787-9F88-6B45276724EF}"/>
              </a:ext>
            </a:extLst>
          </p:cNvPr>
          <p:cNvSpPr/>
          <p:nvPr/>
        </p:nvSpPr>
        <p:spPr>
          <a:xfrm>
            <a:off x="2365065" y="3353701"/>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8</a:t>
            </a:r>
          </a:p>
        </p:txBody>
      </p:sp>
      <p:sp>
        <p:nvSpPr>
          <p:cNvPr id="133" name="Rounded Rectangle 24">
            <a:extLst>
              <a:ext uri="{FF2B5EF4-FFF2-40B4-BE49-F238E27FC236}">
                <a16:creationId xmlns:a16="http://schemas.microsoft.com/office/drawing/2014/main" id="{099E66C5-961B-45C8-B8AB-E9CE3132C61F}"/>
              </a:ext>
            </a:extLst>
          </p:cNvPr>
          <p:cNvSpPr/>
          <p:nvPr/>
        </p:nvSpPr>
        <p:spPr>
          <a:xfrm>
            <a:off x="3054393" y="4085179"/>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16</a:t>
            </a:r>
          </a:p>
        </p:txBody>
      </p:sp>
      <p:sp>
        <p:nvSpPr>
          <p:cNvPr id="134" name="Rounded Rectangle 30">
            <a:extLst>
              <a:ext uri="{FF2B5EF4-FFF2-40B4-BE49-F238E27FC236}">
                <a16:creationId xmlns:a16="http://schemas.microsoft.com/office/drawing/2014/main" id="{281BE162-0E1B-438B-85B9-A8D68592FF1E}"/>
              </a:ext>
            </a:extLst>
          </p:cNvPr>
          <p:cNvSpPr/>
          <p:nvPr/>
        </p:nvSpPr>
        <p:spPr>
          <a:xfrm>
            <a:off x="3744647" y="4085179"/>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17</a:t>
            </a:r>
          </a:p>
        </p:txBody>
      </p:sp>
      <p:cxnSp>
        <p:nvCxnSpPr>
          <p:cNvPr id="135" name="Straight Arrow Connector 33">
            <a:extLst>
              <a:ext uri="{FF2B5EF4-FFF2-40B4-BE49-F238E27FC236}">
                <a16:creationId xmlns:a16="http://schemas.microsoft.com/office/drawing/2014/main" id="{E5198845-4239-420F-BFEC-B451406ECFEC}"/>
              </a:ext>
            </a:extLst>
          </p:cNvPr>
          <p:cNvCxnSpPr>
            <a:cxnSpLocks/>
            <a:stCxn id="129" idx="2"/>
            <a:endCxn id="133" idx="0"/>
          </p:cNvCxnSpPr>
          <p:nvPr/>
        </p:nvCxnSpPr>
        <p:spPr>
          <a:xfrm flipH="1">
            <a:off x="3305958" y="3806619"/>
            <a:ext cx="1" cy="278560"/>
          </a:xfrm>
          <a:prstGeom prst="straightConnector1">
            <a:avLst/>
          </a:prstGeom>
          <a:noFill/>
          <a:ln w="12700" cap="flat" cmpd="sng" algn="ctr">
            <a:solidFill>
              <a:sysClr val="windowText" lastClr="000000"/>
            </a:solidFill>
            <a:prstDash val="solid"/>
            <a:miter lim="800000"/>
            <a:tailEnd type="arrow"/>
          </a:ln>
          <a:effectLst/>
        </p:spPr>
      </p:cxnSp>
      <p:cxnSp>
        <p:nvCxnSpPr>
          <p:cNvPr id="136" name="Straight Arrow Connector 34">
            <a:extLst>
              <a:ext uri="{FF2B5EF4-FFF2-40B4-BE49-F238E27FC236}">
                <a16:creationId xmlns:a16="http://schemas.microsoft.com/office/drawing/2014/main" id="{E08D17DC-E9C8-4852-AE7F-7CCBF5E89666}"/>
              </a:ext>
            </a:extLst>
          </p:cNvPr>
          <p:cNvCxnSpPr>
            <a:cxnSpLocks/>
            <a:stCxn id="129" idx="2"/>
            <a:endCxn id="134" idx="0"/>
          </p:cNvCxnSpPr>
          <p:nvPr/>
        </p:nvCxnSpPr>
        <p:spPr>
          <a:xfrm>
            <a:off x="3305959" y="3806619"/>
            <a:ext cx="690253" cy="278560"/>
          </a:xfrm>
          <a:prstGeom prst="straightConnector1">
            <a:avLst/>
          </a:prstGeom>
          <a:noFill/>
          <a:ln w="12700" cap="flat" cmpd="sng" algn="ctr">
            <a:solidFill>
              <a:sysClr val="windowText" lastClr="000000"/>
            </a:solidFill>
            <a:prstDash val="solid"/>
            <a:miter lim="800000"/>
            <a:tailEnd type="arrow"/>
          </a:ln>
          <a:effectLst/>
        </p:spPr>
      </p:cxnSp>
      <p:cxnSp>
        <p:nvCxnSpPr>
          <p:cNvPr id="137" name="Straight Arrow Connector 35">
            <a:extLst>
              <a:ext uri="{FF2B5EF4-FFF2-40B4-BE49-F238E27FC236}">
                <a16:creationId xmlns:a16="http://schemas.microsoft.com/office/drawing/2014/main" id="{01F0A8D2-B29B-47DC-A255-E3E0F8EC07FC}"/>
              </a:ext>
            </a:extLst>
          </p:cNvPr>
          <p:cNvCxnSpPr>
            <a:cxnSpLocks/>
            <a:stCxn id="128" idx="2"/>
            <a:endCxn id="134" idx="0"/>
          </p:cNvCxnSpPr>
          <p:nvPr/>
        </p:nvCxnSpPr>
        <p:spPr>
          <a:xfrm flipH="1">
            <a:off x="3996212" y="3806619"/>
            <a:ext cx="2251" cy="278560"/>
          </a:xfrm>
          <a:prstGeom prst="straightConnector1">
            <a:avLst/>
          </a:prstGeom>
          <a:noFill/>
          <a:ln w="12700" cap="flat" cmpd="sng" algn="ctr">
            <a:solidFill>
              <a:sysClr val="windowText" lastClr="000000"/>
            </a:solidFill>
            <a:prstDash val="solid"/>
            <a:miter lim="800000"/>
            <a:tailEnd type="arrow"/>
          </a:ln>
          <a:effectLst/>
        </p:spPr>
      </p:cxnSp>
      <p:cxnSp>
        <p:nvCxnSpPr>
          <p:cNvPr id="138" name="Straight Arrow Connector 36">
            <a:extLst>
              <a:ext uri="{FF2B5EF4-FFF2-40B4-BE49-F238E27FC236}">
                <a16:creationId xmlns:a16="http://schemas.microsoft.com/office/drawing/2014/main" id="{38CE1D3D-1E20-4557-AB2B-3BFD6F2D12E5}"/>
              </a:ext>
            </a:extLst>
          </p:cNvPr>
          <p:cNvCxnSpPr>
            <a:cxnSpLocks/>
            <a:stCxn id="128" idx="2"/>
            <a:endCxn id="133" idx="0"/>
          </p:cNvCxnSpPr>
          <p:nvPr/>
        </p:nvCxnSpPr>
        <p:spPr>
          <a:xfrm flipH="1">
            <a:off x="3305958" y="3806619"/>
            <a:ext cx="692505" cy="278560"/>
          </a:xfrm>
          <a:prstGeom prst="straightConnector1">
            <a:avLst/>
          </a:prstGeom>
          <a:noFill/>
          <a:ln w="12700" cap="flat" cmpd="sng" algn="ctr">
            <a:solidFill>
              <a:sysClr val="windowText" lastClr="000000"/>
            </a:solidFill>
            <a:prstDash val="solid"/>
            <a:miter lim="800000"/>
            <a:tailEnd type="arrow"/>
          </a:ln>
          <a:effectLst/>
        </p:spPr>
      </p:cxnSp>
      <p:sp>
        <p:nvSpPr>
          <p:cNvPr id="139" name="Rounded Rectangle 39">
            <a:extLst>
              <a:ext uri="{FF2B5EF4-FFF2-40B4-BE49-F238E27FC236}">
                <a16:creationId xmlns:a16="http://schemas.microsoft.com/office/drawing/2014/main" id="{89CC1CE0-7481-40D2-BC57-407123506312}"/>
              </a:ext>
            </a:extLst>
          </p:cNvPr>
          <p:cNvSpPr/>
          <p:nvPr/>
        </p:nvSpPr>
        <p:spPr>
          <a:xfrm>
            <a:off x="4434900" y="3358885"/>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13</a:t>
            </a:r>
          </a:p>
        </p:txBody>
      </p:sp>
      <p:sp>
        <p:nvSpPr>
          <p:cNvPr id="140" name="Rounded Rectangle 42">
            <a:extLst>
              <a:ext uri="{FF2B5EF4-FFF2-40B4-BE49-F238E27FC236}">
                <a16:creationId xmlns:a16="http://schemas.microsoft.com/office/drawing/2014/main" id="{3776C54D-4DE5-4090-B5CE-84DABF7472FA}"/>
              </a:ext>
            </a:extLst>
          </p:cNvPr>
          <p:cNvSpPr/>
          <p:nvPr/>
        </p:nvSpPr>
        <p:spPr>
          <a:xfrm>
            <a:off x="2365065" y="4738057"/>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18</a:t>
            </a:r>
          </a:p>
        </p:txBody>
      </p:sp>
      <p:sp>
        <p:nvSpPr>
          <p:cNvPr id="141" name="Rounded Rectangle 44">
            <a:extLst>
              <a:ext uri="{FF2B5EF4-FFF2-40B4-BE49-F238E27FC236}">
                <a16:creationId xmlns:a16="http://schemas.microsoft.com/office/drawing/2014/main" id="{6CF96B28-C57F-405A-85E8-7D27EEC7A1A1}"/>
              </a:ext>
            </a:extLst>
          </p:cNvPr>
          <p:cNvSpPr/>
          <p:nvPr/>
        </p:nvSpPr>
        <p:spPr>
          <a:xfrm>
            <a:off x="3054392" y="5385752"/>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142" name="Rounded Rectangle 45">
            <a:extLst>
              <a:ext uri="{FF2B5EF4-FFF2-40B4-BE49-F238E27FC236}">
                <a16:creationId xmlns:a16="http://schemas.microsoft.com/office/drawing/2014/main" id="{95B20A4F-EAA7-4551-892D-AF9D29B30A5B}"/>
              </a:ext>
            </a:extLst>
          </p:cNvPr>
          <p:cNvSpPr/>
          <p:nvPr/>
        </p:nvSpPr>
        <p:spPr>
          <a:xfrm>
            <a:off x="3744647" y="5385752"/>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a:t>
            </a:r>
          </a:p>
        </p:txBody>
      </p:sp>
      <p:sp>
        <p:nvSpPr>
          <p:cNvPr id="143" name="Rounded Rectangle 47">
            <a:extLst>
              <a:ext uri="{FF2B5EF4-FFF2-40B4-BE49-F238E27FC236}">
                <a16:creationId xmlns:a16="http://schemas.microsoft.com/office/drawing/2014/main" id="{552C09CD-3B09-4A36-B272-F5A2B5895F59}"/>
              </a:ext>
            </a:extLst>
          </p:cNvPr>
          <p:cNvSpPr/>
          <p:nvPr/>
        </p:nvSpPr>
        <p:spPr>
          <a:xfrm>
            <a:off x="4434900" y="4738057"/>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19</a:t>
            </a:r>
          </a:p>
        </p:txBody>
      </p:sp>
      <p:cxnSp>
        <p:nvCxnSpPr>
          <p:cNvPr id="144" name="Straight Arrow Connector 48">
            <a:extLst>
              <a:ext uri="{FF2B5EF4-FFF2-40B4-BE49-F238E27FC236}">
                <a16:creationId xmlns:a16="http://schemas.microsoft.com/office/drawing/2014/main" id="{0BC5FC3C-46C6-436C-A704-5F5F7DC7FD8E}"/>
              </a:ext>
            </a:extLst>
          </p:cNvPr>
          <p:cNvCxnSpPr>
            <a:cxnSpLocks/>
            <a:stCxn id="132" idx="2"/>
            <a:endCxn id="140" idx="0"/>
          </p:cNvCxnSpPr>
          <p:nvPr/>
        </p:nvCxnSpPr>
        <p:spPr>
          <a:xfrm>
            <a:off x="2616630" y="3806619"/>
            <a:ext cx="0" cy="931438"/>
          </a:xfrm>
          <a:prstGeom prst="straightConnector1">
            <a:avLst/>
          </a:prstGeom>
          <a:noFill/>
          <a:ln w="12700" cap="flat" cmpd="sng" algn="ctr">
            <a:solidFill>
              <a:sysClr val="windowText" lastClr="000000"/>
            </a:solidFill>
            <a:prstDash val="solid"/>
            <a:miter lim="800000"/>
            <a:tailEnd type="arrow"/>
          </a:ln>
          <a:effectLst/>
        </p:spPr>
      </p:cxnSp>
      <p:cxnSp>
        <p:nvCxnSpPr>
          <p:cNvPr id="145" name="Straight Arrow Connector 50">
            <a:extLst>
              <a:ext uri="{FF2B5EF4-FFF2-40B4-BE49-F238E27FC236}">
                <a16:creationId xmlns:a16="http://schemas.microsoft.com/office/drawing/2014/main" id="{7A3673A0-09A4-4766-BB83-A49ACDB08142}"/>
              </a:ext>
            </a:extLst>
          </p:cNvPr>
          <p:cNvCxnSpPr>
            <a:cxnSpLocks/>
            <a:stCxn id="132" idx="2"/>
          </p:cNvCxnSpPr>
          <p:nvPr/>
        </p:nvCxnSpPr>
        <p:spPr>
          <a:xfrm>
            <a:off x="2616630" y="3806619"/>
            <a:ext cx="527236" cy="1579133"/>
          </a:xfrm>
          <a:prstGeom prst="straightConnector1">
            <a:avLst/>
          </a:prstGeom>
          <a:noFill/>
          <a:ln w="12700" cap="flat" cmpd="sng" algn="ctr">
            <a:solidFill>
              <a:sysClr val="windowText" lastClr="000000"/>
            </a:solidFill>
            <a:prstDash val="solid"/>
            <a:miter lim="800000"/>
            <a:tailEnd type="arrow"/>
          </a:ln>
          <a:effectLst/>
        </p:spPr>
      </p:cxnSp>
      <p:cxnSp>
        <p:nvCxnSpPr>
          <p:cNvPr id="146" name="Straight Arrow Connector 51">
            <a:extLst>
              <a:ext uri="{FF2B5EF4-FFF2-40B4-BE49-F238E27FC236}">
                <a16:creationId xmlns:a16="http://schemas.microsoft.com/office/drawing/2014/main" id="{E33A6621-0C1B-446F-A042-31E36D795DEA}"/>
              </a:ext>
            </a:extLst>
          </p:cNvPr>
          <p:cNvCxnSpPr>
            <a:cxnSpLocks/>
            <a:stCxn id="133" idx="2"/>
            <a:endCxn id="140" idx="0"/>
          </p:cNvCxnSpPr>
          <p:nvPr/>
        </p:nvCxnSpPr>
        <p:spPr>
          <a:xfrm flipH="1">
            <a:off x="2616630" y="4538097"/>
            <a:ext cx="689328" cy="199960"/>
          </a:xfrm>
          <a:prstGeom prst="straightConnector1">
            <a:avLst/>
          </a:prstGeom>
          <a:noFill/>
          <a:ln w="12700" cap="flat" cmpd="sng" algn="ctr">
            <a:solidFill>
              <a:sysClr val="windowText" lastClr="000000"/>
            </a:solidFill>
            <a:prstDash val="solid"/>
            <a:miter lim="800000"/>
            <a:tailEnd type="arrow"/>
          </a:ln>
          <a:effectLst/>
        </p:spPr>
      </p:cxnSp>
      <p:cxnSp>
        <p:nvCxnSpPr>
          <p:cNvPr id="147" name="Straight Arrow Connector 53">
            <a:extLst>
              <a:ext uri="{FF2B5EF4-FFF2-40B4-BE49-F238E27FC236}">
                <a16:creationId xmlns:a16="http://schemas.microsoft.com/office/drawing/2014/main" id="{F2A1356E-097C-4594-A108-53175BC3FF90}"/>
              </a:ext>
            </a:extLst>
          </p:cNvPr>
          <p:cNvCxnSpPr>
            <a:cxnSpLocks/>
            <a:stCxn id="133" idx="2"/>
            <a:endCxn id="141" idx="0"/>
          </p:cNvCxnSpPr>
          <p:nvPr/>
        </p:nvCxnSpPr>
        <p:spPr>
          <a:xfrm flipH="1">
            <a:off x="3305957" y="4538097"/>
            <a:ext cx="1" cy="847655"/>
          </a:xfrm>
          <a:prstGeom prst="straightConnector1">
            <a:avLst/>
          </a:prstGeom>
          <a:noFill/>
          <a:ln w="12700" cap="flat" cmpd="sng" algn="ctr">
            <a:solidFill>
              <a:sysClr val="windowText" lastClr="000000"/>
            </a:solidFill>
            <a:prstDash val="solid"/>
            <a:miter lim="800000"/>
            <a:tailEnd type="arrow"/>
          </a:ln>
          <a:effectLst/>
        </p:spPr>
      </p:cxnSp>
      <p:cxnSp>
        <p:nvCxnSpPr>
          <p:cNvPr id="148" name="Straight Arrow Connector 54">
            <a:extLst>
              <a:ext uri="{FF2B5EF4-FFF2-40B4-BE49-F238E27FC236}">
                <a16:creationId xmlns:a16="http://schemas.microsoft.com/office/drawing/2014/main" id="{1DEE2570-BD3D-4604-8371-010E2012F50C}"/>
              </a:ext>
            </a:extLst>
          </p:cNvPr>
          <p:cNvCxnSpPr>
            <a:cxnSpLocks/>
            <a:stCxn id="134" idx="2"/>
            <a:endCxn id="142" idx="0"/>
          </p:cNvCxnSpPr>
          <p:nvPr/>
        </p:nvCxnSpPr>
        <p:spPr>
          <a:xfrm>
            <a:off x="3996212" y="4538097"/>
            <a:ext cx="0" cy="847655"/>
          </a:xfrm>
          <a:prstGeom prst="straightConnector1">
            <a:avLst/>
          </a:prstGeom>
          <a:noFill/>
          <a:ln w="12700" cap="flat" cmpd="sng" algn="ctr">
            <a:solidFill>
              <a:sysClr val="windowText" lastClr="000000"/>
            </a:solidFill>
            <a:prstDash val="solid"/>
            <a:miter lim="800000"/>
            <a:tailEnd type="arrow"/>
          </a:ln>
          <a:effectLst/>
        </p:spPr>
      </p:cxnSp>
      <p:cxnSp>
        <p:nvCxnSpPr>
          <p:cNvPr id="149" name="Straight Arrow Connector 56">
            <a:extLst>
              <a:ext uri="{FF2B5EF4-FFF2-40B4-BE49-F238E27FC236}">
                <a16:creationId xmlns:a16="http://schemas.microsoft.com/office/drawing/2014/main" id="{53E5CC04-9F0B-4509-8FEC-8A53C6286FCC}"/>
              </a:ext>
            </a:extLst>
          </p:cNvPr>
          <p:cNvCxnSpPr>
            <a:cxnSpLocks/>
            <a:stCxn id="134" idx="2"/>
            <a:endCxn id="143" idx="0"/>
          </p:cNvCxnSpPr>
          <p:nvPr/>
        </p:nvCxnSpPr>
        <p:spPr>
          <a:xfrm>
            <a:off x="3996212" y="4538097"/>
            <a:ext cx="690253" cy="199960"/>
          </a:xfrm>
          <a:prstGeom prst="straightConnector1">
            <a:avLst/>
          </a:prstGeom>
          <a:noFill/>
          <a:ln w="12700" cap="flat" cmpd="sng" algn="ctr">
            <a:solidFill>
              <a:sysClr val="windowText" lastClr="000000"/>
            </a:solidFill>
            <a:prstDash val="solid"/>
            <a:miter lim="800000"/>
            <a:tailEnd type="arrow"/>
          </a:ln>
          <a:effectLst/>
        </p:spPr>
      </p:cxnSp>
      <p:cxnSp>
        <p:nvCxnSpPr>
          <p:cNvPr id="150" name="Straight Arrow Connector 57">
            <a:extLst>
              <a:ext uri="{FF2B5EF4-FFF2-40B4-BE49-F238E27FC236}">
                <a16:creationId xmlns:a16="http://schemas.microsoft.com/office/drawing/2014/main" id="{E7E00283-4675-41B2-B231-53A935D0DBA4}"/>
              </a:ext>
            </a:extLst>
          </p:cNvPr>
          <p:cNvCxnSpPr>
            <a:cxnSpLocks/>
            <a:stCxn id="139" idx="2"/>
          </p:cNvCxnSpPr>
          <p:nvPr/>
        </p:nvCxnSpPr>
        <p:spPr>
          <a:xfrm flipH="1">
            <a:off x="4178321" y="3811803"/>
            <a:ext cx="508144" cy="1573949"/>
          </a:xfrm>
          <a:prstGeom prst="straightConnector1">
            <a:avLst/>
          </a:prstGeom>
          <a:noFill/>
          <a:ln w="12700" cap="flat" cmpd="sng" algn="ctr">
            <a:solidFill>
              <a:sysClr val="windowText" lastClr="000000"/>
            </a:solidFill>
            <a:prstDash val="solid"/>
            <a:miter lim="800000"/>
            <a:tailEnd type="arrow"/>
          </a:ln>
          <a:effectLst/>
        </p:spPr>
      </p:cxnSp>
      <p:cxnSp>
        <p:nvCxnSpPr>
          <p:cNvPr id="151" name="Straight Arrow Connector 58">
            <a:extLst>
              <a:ext uri="{FF2B5EF4-FFF2-40B4-BE49-F238E27FC236}">
                <a16:creationId xmlns:a16="http://schemas.microsoft.com/office/drawing/2014/main" id="{F1C8DAF7-6F92-44DB-AE9F-5D93AB75AE33}"/>
              </a:ext>
            </a:extLst>
          </p:cNvPr>
          <p:cNvCxnSpPr>
            <a:cxnSpLocks/>
            <a:stCxn id="139" idx="2"/>
            <a:endCxn id="143" idx="0"/>
          </p:cNvCxnSpPr>
          <p:nvPr/>
        </p:nvCxnSpPr>
        <p:spPr>
          <a:xfrm>
            <a:off x="4686465" y="3811803"/>
            <a:ext cx="0" cy="926254"/>
          </a:xfrm>
          <a:prstGeom prst="straightConnector1">
            <a:avLst/>
          </a:prstGeom>
          <a:noFill/>
          <a:ln w="12700" cap="flat" cmpd="sng" algn="ctr">
            <a:solidFill>
              <a:sysClr val="windowText" lastClr="000000"/>
            </a:solidFill>
            <a:prstDash val="solid"/>
            <a:miter lim="800000"/>
            <a:tailEnd type="arrow"/>
          </a:ln>
          <a:effectLst/>
        </p:spPr>
      </p:cxnSp>
      <p:sp>
        <p:nvSpPr>
          <p:cNvPr id="152" name="Rounded Rectangle 59">
            <a:extLst>
              <a:ext uri="{FF2B5EF4-FFF2-40B4-BE49-F238E27FC236}">
                <a16:creationId xmlns:a16="http://schemas.microsoft.com/office/drawing/2014/main" id="{5BF702AF-8C92-453E-AF50-6A1E655933FE}"/>
              </a:ext>
            </a:extLst>
          </p:cNvPr>
          <p:cNvSpPr/>
          <p:nvPr/>
        </p:nvSpPr>
        <p:spPr>
          <a:xfrm>
            <a:off x="2012365" y="5390935"/>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cxnSp>
        <p:nvCxnSpPr>
          <p:cNvPr id="153" name="Straight Arrow Connector 60">
            <a:extLst>
              <a:ext uri="{FF2B5EF4-FFF2-40B4-BE49-F238E27FC236}">
                <a16:creationId xmlns:a16="http://schemas.microsoft.com/office/drawing/2014/main" id="{29F0102A-2209-4FC9-BB74-50E68C1C1554}"/>
              </a:ext>
            </a:extLst>
          </p:cNvPr>
          <p:cNvCxnSpPr>
            <a:cxnSpLocks/>
            <a:stCxn id="130" idx="2"/>
            <a:endCxn id="152" idx="0"/>
          </p:cNvCxnSpPr>
          <p:nvPr/>
        </p:nvCxnSpPr>
        <p:spPr>
          <a:xfrm>
            <a:off x="1926377" y="3805718"/>
            <a:ext cx="337553" cy="1585217"/>
          </a:xfrm>
          <a:prstGeom prst="straightConnector1">
            <a:avLst/>
          </a:prstGeom>
          <a:noFill/>
          <a:ln w="12700" cap="flat" cmpd="sng" algn="ctr">
            <a:solidFill>
              <a:sysClr val="windowText" lastClr="000000"/>
            </a:solidFill>
            <a:prstDash val="solid"/>
            <a:miter lim="800000"/>
            <a:tailEnd type="arrow"/>
          </a:ln>
          <a:effectLst/>
        </p:spPr>
      </p:cxnSp>
      <p:cxnSp>
        <p:nvCxnSpPr>
          <p:cNvPr id="154" name="Straight Arrow Connector 62">
            <a:extLst>
              <a:ext uri="{FF2B5EF4-FFF2-40B4-BE49-F238E27FC236}">
                <a16:creationId xmlns:a16="http://schemas.microsoft.com/office/drawing/2014/main" id="{B383A5E2-E84B-469B-B9D1-A62786FE4E60}"/>
              </a:ext>
            </a:extLst>
          </p:cNvPr>
          <p:cNvCxnSpPr>
            <a:cxnSpLocks/>
            <a:stCxn id="140" idx="2"/>
            <a:endCxn id="152" idx="0"/>
          </p:cNvCxnSpPr>
          <p:nvPr/>
        </p:nvCxnSpPr>
        <p:spPr>
          <a:xfrm flipH="1">
            <a:off x="2263930" y="5190975"/>
            <a:ext cx="352700" cy="199960"/>
          </a:xfrm>
          <a:prstGeom prst="straightConnector1">
            <a:avLst/>
          </a:prstGeom>
          <a:noFill/>
          <a:ln w="12700" cap="flat" cmpd="sng" algn="ctr">
            <a:solidFill>
              <a:sysClr val="windowText" lastClr="000000"/>
            </a:solidFill>
            <a:prstDash val="solid"/>
            <a:miter lim="800000"/>
            <a:tailEnd type="arrow"/>
          </a:ln>
          <a:effectLst/>
        </p:spPr>
      </p:cxnSp>
      <p:sp>
        <p:nvSpPr>
          <p:cNvPr id="155" name="Rounded Rectangle 73">
            <a:extLst>
              <a:ext uri="{FF2B5EF4-FFF2-40B4-BE49-F238E27FC236}">
                <a16:creationId xmlns:a16="http://schemas.microsoft.com/office/drawing/2014/main" id="{43F3B567-CF13-4FB6-9FF2-4FD0FAA69D5D}"/>
              </a:ext>
            </a:extLst>
          </p:cNvPr>
          <p:cNvSpPr/>
          <p:nvPr/>
        </p:nvSpPr>
        <p:spPr>
          <a:xfrm>
            <a:off x="4803701" y="5390935"/>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3</a:t>
            </a:r>
          </a:p>
        </p:txBody>
      </p:sp>
      <p:cxnSp>
        <p:nvCxnSpPr>
          <p:cNvPr id="156" name="Straight Arrow Connector 74">
            <a:extLst>
              <a:ext uri="{FF2B5EF4-FFF2-40B4-BE49-F238E27FC236}">
                <a16:creationId xmlns:a16="http://schemas.microsoft.com/office/drawing/2014/main" id="{C4087C45-9A5A-44AA-B2FD-4583A8941401}"/>
              </a:ext>
            </a:extLst>
          </p:cNvPr>
          <p:cNvCxnSpPr>
            <a:cxnSpLocks/>
            <a:stCxn id="143" idx="2"/>
            <a:endCxn id="155" idx="0"/>
          </p:cNvCxnSpPr>
          <p:nvPr/>
        </p:nvCxnSpPr>
        <p:spPr>
          <a:xfrm>
            <a:off x="4686465" y="5190975"/>
            <a:ext cx="368801" cy="199960"/>
          </a:xfrm>
          <a:prstGeom prst="straightConnector1">
            <a:avLst/>
          </a:prstGeom>
          <a:noFill/>
          <a:ln w="12700" cap="flat" cmpd="sng" algn="ctr">
            <a:solidFill>
              <a:sysClr val="windowText" lastClr="000000"/>
            </a:solidFill>
            <a:prstDash val="solid"/>
            <a:miter lim="800000"/>
            <a:tailEnd type="arrow"/>
          </a:ln>
          <a:effectLst/>
        </p:spPr>
      </p:cxnSp>
      <p:cxnSp>
        <p:nvCxnSpPr>
          <p:cNvPr id="157" name="Straight Arrow Connector 77">
            <a:extLst>
              <a:ext uri="{FF2B5EF4-FFF2-40B4-BE49-F238E27FC236}">
                <a16:creationId xmlns:a16="http://schemas.microsoft.com/office/drawing/2014/main" id="{922390C7-3DBE-431A-81B9-9F2AF8D8D843}"/>
              </a:ext>
            </a:extLst>
          </p:cNvPr>
          <p:cNvCxnSpPr>
            <a:cxnSpLocks/>
            <a:stCxn id="131" idx="2"/>
            <a:endCxn id="155" idx="0"/>
          </p:cNvCxnSpPr>
          <p:nvPr/>
        </p:nvCxnSpPr>
        <p:spPr>
          <a:xfrm flipH="1">
            <a:off x="5055266" y="3813469"/>
            <a:ext cx="319200" cy="1577466"/>
          </a:xfrm>
          <a:prstGeom prst="straightConnector1">
            <a:avLst/>
          </a:prstGeom>
          <a:noFill/>
          <a:ln w="12700" cap="flat" cmpd="sng" algn="ctr">
            <a:solidFill>
              <a:srgbClr val="FF0000"/>
            </a:solidFill>
            <a:prstDash val="solid"/>
            <a:miter lim="800000"/>
            <a:tailEnd type="arrow"/>
          </a:ln>
          <a:effectLst/>
        </p:spPr>
      </p:cxnSp>
      <p:sp>
        <p:nvSpPr>
          <p:cNvPr id="158" name="Rounded Rectangle 65">
            <a:extLst>
              <a:ext uri="{FF2B5EF4-FFF2-40B4-BE49-F238E27FC236}">
                <a16:creationId xmlns:a16="http://schemas.microsoft.com/office/drawing/2014/main" id="{589378F8-4771-4427-A80D-67365A3B81E2}"/>
              </a:ext>
            </a:extLst>
          </p:cNvPr>
          <p:cNvSpPr/>
          <p:nvPr/>
        </p:nvSpPr>
        <p:spPr>
          <a:xfrm>
            <a:off x="3399520" y="6100353"/>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R</a:t>
            </a:r>
          </a:p>
        </p:txBody>
      </p:sp>
      <p:cxnSp>
        <p:nvCxnSpPr>
          <p:cNvPr id="160" name="Straight Arrow Connector 66">
            <a:extLst>
              <a:ext uri="{FF2B5EF4-FFF2-40B4-BE49-F238E27FC236}">
                <a16:creationId xmlns:a16="http://schemas.microsoft.com/office/drawing/2014/main" id="{D886B3F2-B9AD-4F6C-AC39-81486D6A281B}"/>
              </a:ext>
            </a:extLst>
          </p:cNvPr>
          <p:cNvCxnSpPr>
            <a:cxnSpLocks/>
            <a:stCxn id="152" idx="2"/>
            <a:endCxn id="158" idx="1"/>
          </p:cNvCxnSpPr>
          <p:nvPr/>
        </p:nvCxnSpPr>
        <p:spPr>
          <a:xfrm>
            <a:off x="2263930" y="5843853"/>
            <a:ext cx="1135590" cy="482959"/>
          </a:xfrm>
          <a:prstGeom prst="straightConnector1">
            <a:avLst/>
          </a:prstGeom>
          <a:noFill/>
          <a:ln w="12700" cap="flat" cmpd="sng" algn="ctr">
            <a:solidFill>
              <a:srgbClr val="FF0000"/>
            </a:solidFill>
            <a:prstDash val="solid"/>
            <a:miter lim="800000"/>
            <a:tailEnd type="arrow"/>
          </a:ln>
          <a:effectLst/>
        </p:spPr>
      </p:cxnSp>
      <p:cxnSp>
        <p:nvCxnSpPr>
          <p:cNvPr id="161" name="Straight Arrow Connector 69">
            <a:extLst>
              <a:ext uri="{FF2B5EF4-FFF2-40B4-BE49-F238E27FC236}">
                <a16:creationId xmlns:a16="http://schemas.microsoft.com/office/drawing/2014/main" id="{3B3BB67D-DE69-4CC0-95F6-36029171D6EF}"/>
              </a:ext>
            </a:extLst>
          </p:cNvPr>
          <p:cNvCxnSpPr>
            <a:cxnSpLocks/>
            <a:stCxn id="141" idx="2"/>
            <a:endCxn id="158" idx="0"/>
          </p:cNvCxnSpPr>
          <p:nvPr/>
        </p:nvCxnSpPr>
        <p:spPr>
          <a:xfrm>
            <a:off x="3305957" y="5838670"/>
            <a:ext cx="345128" cy="261683"/>
          </a:xfrm>
          <a:prstGeom prst="straightConnector1">
            <a:avLst/>
          </a:prstGeom>
          <a:noFill/>
          <a:ln w="12700" cap="flat" cmpd="sng" algn="ctr">
            <a:solidFill>
              <a:srgbClr val="FF0000"/>
            </a:solidFill>
            <a:prstDash val="solid"/>
            <a:miter lim="800000"/>
            <a:tailEnd type="arrow"/>
          </a:ln>
          <a:effectLst/>
        </p:spPr>
      </p:cxnSp>
      <p:cxnSp>
        <p:nvCxnSpPr>
          <p:cNvPr id="162" name="Straight Arrow Connector 70">
            <a:extLst>
              <a:ext uri="{FF2B5EF4-FFF2-40B4-BE49-F238E27FC236}">
                <a16:creationId xmlns:a16="http://schemas.microsoft.com/office/drawing/2014/main" id="{8736341B-B8AE-4C5F-940B-7E94B323B5F2}"/>
              </a:ext>
            </a:extLst>
          </p:cNvPr>
          <p:cNvCxnSpPr>
            <a:cxnSpLocks/>
            <a:stCxn id="142" idx="2"/>
            <a:endCxn id="158" idx="0"/>
          </p:cNvCxnSpPr>
          <p:nvPr/>
        </p:nvCxnSpPr>
        <p:spPr>
          <a:xfrm flipH="1">
            <a:off x="3651085" y="5838670"/>
            <a:ext cx="345127" cy="261683"/>
          </a:xfrm>
          <a:prstGeom prst="straightConnector1">
            <a:avLst/>
          </a:prstGeom>
          <a:noFill/>
          <a:ln w="12700" cap="flat" cmpd="sng" algn="ctr">
            <a:solidFill>
              <a:srgbClr val="FF0000"/>
            </a:solidFill>
            <a:prstDash val="solid"/>
            <a:miter lim="800000"/>
            <a:tailEnd type="arrow"/>
          </a:ln>
          <a:effectLst/>
        </p:spPr>
      </p:cxnSp>
      <p:cxnSp>
        <p:nvCxnSpPr>
          <p:cNvPr id="163" name="Straight Arrow Connector 82">
            <a:extLst>
              <a:ext uri="{FF2B5EF4-FFF2-40B4-BE49-F238E27FC236}">
                <a16:creationId xmlns:a16="http://schemas.microsoft.com/office/drawing/2014/main" id="{7211BA8A-A01A-4D2A-AB0F-1F08F9EAE5DD}"/>
              </a:ext>
            </a:extLst>
          </p:cNvPr>
          <p:cNvCxnSpPr>
            <a:cxnSpLocks/>
            <a:stCxn id="155" idx="2"/>
            <a:endCxn id="158" idx="3"/>
          </p:cNvCxnSpPr>
          <p:nvPr/>
        </p:nvCxnSpPr>
        <p:spPr>
          <a:xfrm flipH="1">
            <a:off x="3902649" y="5843853"/>
            <a:ext cx="1152617" cy="482959"/>
          </a:xfrm>
          <a:prstGeom prst="straightConnector1">
            <a:avLst/>
          </a:prstGeom>
          <a:noFill/>
          <a:ln w="12700" cap="flat" cmpd="sng" algn="ctr">
            <a:solidFill>
              <a:srgbClr val="FF0000"/>
            </a:solidFill>
            <a:prstDash val="solid"/>
            <a:miter lim="800000"/>
            <a:tailEnd type="arrow"/>
          </a:ln>
          <a:effectLst/>
        </p:spPr>
      </p:cxnSp>
      <p:sp>
        <p:nvSpPr>
          <p:cNvPr id="164" name="Rounded Rectangle 41">
            <a:extLst>
              <a:ext uri="{FF2B5EF4-FFF2-40B4-BE49-F238E27FC236}">
                <a16:creationId xmlns:a16="http://schemas.microsoft.com/office/drawing/2014/main" id="{E5DFF351-37B4-46CF-94BF-63B26C63990E}"/>
              </a:ext>
            </a:extLst>
          </p:cNvPr>
          <p:cNvSpPr/>
          <p:nvPr/>
        </p:nvSpPr>
        <p:spPr>
          <a:xfrm>
            <a:off x="5752125" y="4799946"/>
            <a:ext cx="756943"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sz="2000" b="1" i="0" u="none" strike="noStrike" kern="0" cap="none" spc="0" normalizeH="0" baseline="-25000" noProof="0" dirty="0">
                <a:ln>
                  <a:noFill/>
                </a:ln>
                <a:solidFill>
                  <a:prstClr val="black"/>
                </a:solidFill>
                <a:effectLst/>
                <a:uLnTx/>
                <a:uFillTx/>
                <a:latin typeface="Calibri" panose="020F0502020204030204"/>
                <a:ea typeface="+mn-ea"/>
                <a:cs typeface="+mn-cs"/>
              </a:rPr>
              <a:t>1</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65" name="Rounded Rectangle 43">
            <a:extLst>
              <a:ext uri="{FF2B5EF4-FFF2-40B4-BE49-F238E27FC236}">
                <a16:creationId xmlns:a16="http://schemas.microsoft.com/office/drawing/2014/main" id="{8CA29E36-3B56-481E-BEF4-B309CBE2CF37}"/>
              </a:ext>
            </a:extLst>
          </p:cNvPr>
          <p:cNvSpPr/>
          <p:nvPr/>
        </p:nvSpPr>
        <p:spPr>
          <a:xfrm>
            <a:off x="5762902" y="5877759"/>
            <a:ext cx="756943"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sz="2000" b="1" i="0" u="none" strike="noStrike" kern="0" cap="none" spc="0" normalizeH="0" baseline="-25000" noProof="0" dirty="0">
                <a:ln>
                  <a:noFill/>
                </a:ln>
                <a:solidFill>
                  <a:prstClr val="black"/>
                </a:solidFill>
                <a:effectLst/>
                <a:uLnTx/>
                <a:uFillTx/>
                <a:latin typeface="Calibri" panose="020F0502020204030204"/>
                <a:ea typeface="+mn-ea"/>
                <a:cs typeface="+mn-cs"/>
              </a:rPr>
              <a:t>3</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66" name="Rounded Rectangle 46">
            <a:extLst>
              <a:ext uri="{FF2B5EF4-FFF2-40B4-BE49-F238E27FC236}">
                <a16:creationId xmlns:a16="http://schemas.microsoft.com/office/drawing/2014/main" id="{909A8417-2E96-4560-BF94-16E769C007D0}"/>
              </a:ext>
            </a:extLst>
          </p:cNvPr>
          <p:cNvSpPr/>
          <p:nvPr/>
        </p:nvSpPr>
        <p:spPr>
          <a:xfrm>
            <a:off x="5762901" y="5338852"/>
            <a:ext cx="756943"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altLang="zh-CN" sz="2000" b="1" i="0" u="none" strike="noStrike" kern="0" cap="none" spc="0" normalizeH="0" baseline="-25000" noProof="0" dirty="0">
                <a:ln>
                  <a:noFill/>
                </a:ln>
                <a:solidFill>
                  <a:prstClr val="black"/>
                </a:solidFill>
                <a:effectLst/>
                <a:uLnTx/>
                <a:uFillTx/>
                <a:latin typeface="Calibri" panose="020F0502020204030204"/>
                <a:ea typeface="等线" panose="02010600030101010101" pitchFamily="2" charset="-122"/>
                <a:cs typeface="+mn-cs"/>
              </a:rPr>
              <a:t>2</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67" name="Rounded Rectangle 49">
            <a:extLst>
              <a:ext uri="{FF2B5EF4-FFF2-40B4-BE49-F238E27FC236}">
                <a16:creationId xmlns:a16="http://schemas.microsoft.com/office/drawing/2014/main" id="{CE550EF1-1F87-4B07-B7A6-C75D829B55E1}"/>
              </a:ext>
            </a:extLst>
          </p:cNvPr>
          <p:cNvSpPr/>
          <p:nvPr/>
        </p:nvSpPr>
        <p:spPr>
          <a:xfrm>
            <a:off x="5752125" y="4261039"/>
            <a:ext cx="756943"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rPr>
              <a:t>N</a:t>
            </a:r>
            <a:r>
              <a:rPr kumimoji="0" lang="en-US" sz="2000" b="1" i="0" u="none" strike="noStrike" kern="0" cap="none" spc="0" normalizeH="0" baseline="-25000" noProof="0" dirty="0">
                <a:ln>
                  <a:noFill/>
                </a:ln>
                <a:solidFill>
                  <a:prstClr val="black"/>
                </a:solidFill>
                <a:effectLst/>
                <a:uLnTx/>
                <a:uFillTx/>
                <a:latin typeface="Calibri" panose="020F0502020204030204"/>
                <a:ea typeface="+mn-ea"/>
                <a:cs typeface="+mn-cs"/>
              </a:rPr>
              <a:t>0</a:t>
            </a:r>
            <a:endParaRPr kumimoji="0" lang="en-US" sz="2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68" name="TextBox 52">
            <a:extLst>
              <a:ext uri="{FF2B5EF4-FFF2-40B4-BE49-F238E27FC236}">
                <a16:creationId xmlns:a16="http://schemas.microsoft.com/office/drawing/2014/main" id="{880F3EE2-9FF6-4D0F-8656-D9AA9D1BE19F}"/>
              </a:ext>
            </a:extLst>
          </p:cNvPr>
          <p:cNvSpPr txBox="1"/>
          <p:nvPr/>
        </p:nvSpPr>
        <p:spPr>
          <a:xfrm>
            <a:off x="5693665" y="3756379"/>
            <a:ext cx="861133" cy="461665"/>
          </a:xfrm>
          <a:prstGeom prst="rect">
            <a:avLst/>
          </a:prstGeom>
          <a:noFill/>
        </p:spPr>
        <p:txBody>
          <a:bodyPr wrap="none" rtlCol="0">
            <a:spAutoFit/>
          </a:bodyPr>
          <a:lstStyle/>
          <a:p>
            <a:pPr eaLnBrk="1" fontAlgn="auto" hangingPunct="1">
              <a:spcBef>
                <a:spcPts val="0"/>
              </a:spcBef>
              <a:spcAft>
                <a:spcPts val="0"/>
              </a:spcAft>
            </a:pPr>
            <a:r>
              <a:rPr lang="en-US" sz="2400" dirty="0">
                <a:solidFill>
                  <a:prstClr val="black"/>
                </a:solidFill>
                <a:latin typeface="Calibri" panose="020F0502020204030204"/>
              </a:rPr>
              <a:t>Node</a:t>
            </a:r>
            <a:endParaRPr lang="en-US" sz="2000" dirty="0">
              <a:solidFill>
                <a:prstClr val="black"/>
              </a:solidFill>
              <a:latin typeface="Calibri" panose="020F0502020204030204"/>
            </a:endParaRPr>
          </a:p>
        </p:txBody>
      </p:sp>
      <p:sp>
        <p:nvSpPr>
          <p:cNvPr id="5" name="Oval 4">
            <a:extLst>
              <a:ext uri="{FF2B5EF4-FFF2-40B4-BE49-F238E27FC236}">
                <a16:creationId xmlns:a16="http://schemas.microsoft.com/office/drawing/2014/main" id="{31D68274-427B-4C85-AE50-EA8A1268DE90}"/>
              </a:ext>
            </a:extLst>
          </p:cNvPr>
          <p:cNvSpPr/>
          <p:nvPr/>
        </p:nvSpPr>
        <p:spPr bwMode="auto">
          <a:xfrm>
            <a:off x="8437689" y="3877898"/>
            <a:ext cx="651161" cy="6096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HK" sz="1800" b="0" i="0" u="none" strike="noStrike" cap="none" normalizeH="0" baseline="0">
              <a:ln>
                <a:noFill/>
              </a:ln>
              <a:solidFill>
                <a:schemeClr val="tx1"/>
              </a:solidFill>
              <a:effectLst/>
              <a:latin typeface="Arial" charset="0"/>
            </a:endParaRPr>
          </a:p>
        </p:txBody>
      </p:sp>
      <p:cxnSp>
        <p:nvCxnSpPr>
          <p:cNvPr id="7" name="Straight Arrow Connector 6">
            <a:extLst>
              <a:ext uri="{FF2B5EF4-FFF2-40B4-BE49-F238E27FC236}">
                <a16:creationId xmlns:a16="http://schemas.microsoft.com/office/drawing/2014/main" id="{FBC2FCD6-B5D6-4DFC-8C41-FA1C2134F4DA}"/>
              </a:ext>
            </a:extLst>
          </p:cNvPr>
          <p:cNvCxnSpPr>
            <a:cxnSpLocks/>
            <a:stCxn id="5" idx="7"/>
          </p:cNvCxnSpPr>
          <p:nvPr/>
        </p:nvCxnSpPr>
        <p:spPr bwMode="auto">
          <a:xfrm flipV="1">
            <a:off x="8993490" y="2886637"/>
            <a:ext cx="853493" cy="1080535"/>
          </a:xfrm>
          <a:prstGeom prst="straightConnector1">
            <a:avLst/>
          </a:prstGeom>
          <a:solidFill>
            <a:schemeClr val="accent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55599D79-E18B-45EE-8255-374A66871AA6}"/>
              </a:ext>
            </a:extLst>
          </p:cNvPr>
          <p:cNvSpPr txBox="1"/>
          <p:nvPr/>
        </p:nvSpPr>
        <p:spPr>
          <a:xfrm>
            <a:off x="9371012" y="2286000"/>
            <a:ext cx="2514599" cy="646331"/>
          </a:xfrm>
          <a:prstGeom prst="rect">
            <a:avLst/>
          </a:prstGeom>
          <a:noFill/>
        </p:spPr>
        <p:txBody>
          <a:bodyPr wrap="square" rIns="0" rtlCol="0">
            <a:spAutoFit/>
          </a:bodyPr>
          <a:lstStyle/>
          <a:p>
            <a:pPr algn="ctr"/>
            <a:r>
              <a:rPr lang="en-US" b="1" dirty="0">
                <a:solidFill>
                  <a:srgbClr val="FF0000"/>
                </a:solidFill>
              </a:rPr>
              <a:t>Maximum repair load: 5 sub-blocks</a:t>
            </a:r>
            <a:endParaRPr lang="en-HK" b="1" dirty="0">
              <a:solidFill>
                <a:srgbClr val="FF0000"/>
              </a:solidFill>
            </a:endParaRPr>
          </a:p>
        </p:txBody>
      </p:sp>
      <p:sp>
        <p:nvSpPr>
          <p:cNvPr id="49" name="Oval 48">
            <a:extLst>
              <a:ext uri="{FF2B5EF4-FFF2-40B4-BE49-F238E27FC236}">
                <a16:creationId xmlns:a16="http://schemas.microsoft.com/office/drawing/2014/main" id="{31D68274-427B-4C85-AE50-EA8A1268DE90}"/>
              </a:ext>
            </a:extLst>
          </p:cNvPr>
          <p:cNvSpPr/>
          <p:nvPr/>
        </p:nvSpPr>
        <p:spPr bwMode="auto">
          <a:xfrm>
            <a:off x="9247242" y="3877898"/>
            <a:ext cx="651161" cy="2532648"/>
          </a:xfrm>
          <a:prstGeom prst="ellipse">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HK" sz="1800" b="0" i="0" u="none" strike="noStrike" cap="none" normalizeH="0" baseline="0">
              <a:ln>
                <a:noFill/>
              </a:ln>
              <a:solidFill>
                <a:schemeClr val="tx1"/>
              </a:solidFill>
              <a:effectLst/>
              <a:latin typeface="Arial" charset="0"/>
            </a:endParaRPr>
          </a:p>
        </p:txBody>
      </p:sp>
      <p:cxnSp>
        <p:nvCxnSpPr>
          <p:cNvPr id="50" name="Straight Arrow Connector 49">
            <a:extLst>
              <a:ext uri="{FF2B5EF4-FFF2-40B4-BE49-F238E27FC236}">
                <a16:creationId xmlns:a16="http://schemas.microsoft.com/office/drawing/2014/main" id="{FBC2FCD6-B5D6-4DFC-8C41-FA1C2134F4DA}"/>
              </a:ext>
            </a:extLst>
          </p:cNvPr>
          <p:cNvCxnSpPr>
            <a:cxnSpLocks/>
          </p:cNvCxnSpPr>
          <p:nvPr/>
        </p:nvCxnSpPr>
        <p:spPr bwMode="auto">
          <a:xfrm>
            <a:off x="9863334" y="4713957"/>
            <a:ext cx="641084" cy="359346"/>
          </a:xfrm>
          <a:prstGeom prst="straightConnector1">
            <a:avLst/>
          </a:prstGeom>
          <a:solidFill>
            <a:schemeClr val="accent1"/>
          </a:solidFill>
          <a:ln w="38100"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TextBox 51">
            <a:extLst>
              <a:ext uri="{FF2B5EF4-FFF2-40B4-BE49-F238E27FC236}">
                <a16:creationId xmlns:a16="http://schemas.microsoft.com/office/drawing/2014/main" id="{55599D79-E18B-45EE-8255-374A66871AA6}"/>
              </a:ext>
            </a:extLst>
          </p:cNvPr>
          <p:cNvSpPr txBox="1"/>
          <p:nvPr/>
        </p:nvSpPr>
        <p:spPr>
          <a:xfrm>
            <a:off x="9905336" y="5041206"/>
            <a:ext cx="2273726" cy="646331"/>
          </a:xfrm>
          <a:prstGeom prst="rect">
            <a:avLst/>
          </a:prstGeom>
          <a:noFill/>
        </p:spPr>
        <p:txBody>
          <a:bodyPr wrap="square" rIns="0" rtlCol="0">
            <a:spAutoFit/>
          </a:bodyPr>
          <a:lstStyle/>
          <a:p>
            <a:pPr algn="ctr"/>
            <a:r>
              <a:rPr lang="en-US" b="1" dirty="0">
                <a:solidFill>
                  <a:srgbClr val="0000FF"/>
                </a:solidFill>
              </a:rPr>
              <a:t>Repair bandwidth: 7 sub-blocks</a:t>
            </a:r>
            <a:endParaRPr lang="en-HK" b="1" dirty="0">
              <a:solidFill>
                <a:srgbClr val="0000FF"/>
              </a:solidFill>
            </a:endParaRPr>
          </a:p>
        </p:txBody>
      </p:sp>
    </p:spTree>
    <p:extLst>
      <p:ext uri="{BB962C8B-B14F-4D97-AF65-F5344CB8AC3E}">
        <p14:creationId xmlns:p14="http://schemas.microsoft.com/office/powerpoint/2010/main" val="374220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par>
                                <p:cTn id="8" presetID="10" presetClass="entr" presetSubtype="0" fill="hold"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fade">
                                      <p:cBhvr>
                                        <p:cTn id="10" dur="500"/>
                                        <p:tgtEl>
                                          <p:spTgt spid="5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fade">
                                      <p:cBhvr>
                                        <p:cTn id="13" dur="500"/>
                                        <p:tgtEl>
                                          <p:spTgt spid="5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49" grpId="0" animBg="1"/>
      <p:bldP spid="5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Trade-off Analysis</a:t>
            </a:r>
          </a:p>
        </p:txBody>
      </p:sp>
      <p:sp>
        <p:nvSpPr>
          <p:cNvPr id="3" name="Content Placeholder 2"/>
          <p:cNvSpPr>
            <a:spLocks noGrp="1"/>
          </p:cNvSpPr>
          <p:nvPr>
            <p:ph idx="1"/>
          </p:nvPr>
        </p:nvSpPr>
        <p:spPr>
          <a:xfrm>
            <a:off x="531812" y="5029201"/>
            <a:ext cx="10969943" cy="990599"/>
          </a:xfrm>
        </p:spPr>
        <p:txBody>
          <a:bodyPr/>
          <a:lstStyle/>
          <a:p>
            <a:r>
              <a:rPr lang="en-US" b="1" dirty="0">
                <a:solidFill>
                  <a:srgbClr val="FF0000"/>
                </a:solidFill>
              </a:rPr>
              <a:t>MLP (Min-max repair load point)</a:t>
            </a:r>
          </a:p>
          <a:p>
            <a:pPr lvl="1"/>
            <a:r>
              <a:rPr lang="en-US" dirty="0"/>
              <a:t>Minimizes repair bandwidth given the minimum maximum repair load</a:t>
            </a:r>
          </a:p>
          <a:p>
            <a:r>
              <a:rPr lang="en-US" dirty="0"/>
              <a:t>Finding the MLP by brute-force is computationally infeasible</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14</a:t>
            </a:fld>
            <a:endParaRPr lang="en-US"/>
          </a:p>
        </p:txBody>
      </p:sp>
      <p:sp>
        <p:nvSpPr>
          <p:cNvPr id="14" name="文本框 13">
            <a:extLst>
              <a:ext uri="{FF2B5EF4-FFF2-40B4-BE49-F238E27FC236}">
                <a16:creationId xmlns:a16="http://schemas.microsoft.com/office/drawing/2014/main" id="{1ADF7284-95E3-4A58-8C1F-E0BDC085A90E}"/>
              </a:ext>
            </a:extLst>
          </p:cNvPr>
          <p:cNvSpPr txBox="1"/>
          <p:nvPr/>
        </p:nvSpPr>
        <p:spPr>
          <a:xfrm>
            <a:off x="1979612" y="4572000"/>
            <a:ext cx="2396810" cy="369332"/>
          </a:xfrm>
          <a:prstGeom prst="rect">
            <a:avLst/>
          </a:prstGeom>
          <a:noFill/>
        </p:spPr>
        <p:txBody>
          <a:bodyPr wrap="none" rtlCol="0">
            <a:spAutoFit/>
          </a:bodyPr>
          <a:lstStyle/>
          <a:p>
            <a:r>
              <a:rPr lang="en-US" altLang="zh-CN" dirty="0"/>
              <a:t>(4,2) Clay code (w=4)</a:t>
            </a:r>
            <a:endParaRPr lang="zh-CN" altLang="en-US" dirty="0"/>
          </a:p>
        </p:txBody>
      </p:sp>
      <p:pic>
        <p:nvPicPr>
          <p:cNvPr id="82" name="图片 81">
            <a:extLst>
              <a:ext uri="{FF2B5EF4-FFF2-40B4-BE49-F238E27FC236}">
                <a16:creationId xmlns:a16="http://schemas.microsoft.com/office/drawing/2014/main" id="{A998D30F-91B3-4157-9246-B5539B548DB6}"/>
              </a:ext>
            </a:extLst>
          </p:cNvPr>
          <p:cNvPicPr>
            <a:picLocks noChangeAspect="1"/>
          </p:cNvPicPr>
          <p:nvPr/>
        </p:nvPicPr>
        <p:blipFill>
          <a:blip r:embed="rId3"/>
          <a:stretch>
            <a:fillRect/>
          </a:stretch>
        </p:blipFill>
        <p:spPr>
          <a:xfrm>
            <a:off x="6094412" y="1523999"/>
            <a:ext cx="5257800" cy="3045143"/>
          </a:xfrm>
          <a:prstGeom prst="rect">
            <a:avLst/>
          </a:prstGeom>
        </p:spPr>
      </p:pic>
      <p:sp>
        <p:nvSpPr>
          <p:cNvPr id="83" name="文本框 82">
            <a:extLst>
              <a:ext uri="{FF2B5EF4-FFF2-40B4-BE49-F238E27FC236}">
                <a16:creationId xmlns:a16="http://schemas.microsoft.com/office/drawing/2014/main" id="{5DC8896B-D885-4856-8B9B-A9088F78E66B}"/>
              </a:ext>
            </a:extLst>
          </p:cNvPr>
          <p:cNvSpPr txBox="1"/>
          <p:nvPr/>
        </p:nvSpPr>
        <p:spPr>
          <a:xfrm>
            <a:off x="7999412" y="4572000"/>
            <a:ext cx="2781531" cy="369332"/>
          </a:xfrm>
          <a:prstGeom prst="rect">
            <a:avLst/>
          </a:prstGeom>
          <a:noFill/>
        </p:spPr>
        <p:txBody>
          <a:bodyPr wrap="none" rtlCol="0">
            <a:spAutoFit/>
          </a:bodyPr>
          <a:lstStyle/>
          <a:p>
            <a:r>
              <a:rPr lang="en-US" altLang="zh-CN" dirty="0"/>
              <a:t>(6,4) Butterfly code (w=8)</a:t>
            </a:r>
            <a:endParaRPr lang="zh-CN" altLang="en-US" dirty="0"/>
          </a:p>
        </p:txBody>
      </p:sp>
      <p:pic>
        <p:nvPicPr>
          <p:cNvPr id="5" name="Picture 4">
            <a:extLst>
              <a:ext uri="{FF2B5EF4-FFF2-40B4-BE49-F238E27FC236}">
                <a16:creationId xmlns:a16="http://schemas.microsoft.com/office/drawing/2014/main" id="{A97951E1-B3ED-4081-A456-1106320DC76A}"/>
              </a:ext>
            </a:extLst>
          </p:cNvPr>
          <p:cNvPicPr>
            <a:picLocks noChangeAspect="1"/>
          </p:cNvPicPr>
          <p:nvPr/>
        </p:nvPicPr>
        <p:blipFill>
          <a:blip r:embed="rId4"/>
          <a:stretch>
            <a:fillRect/>
          </a:stretch>
        </p:blipFill>
        <p:spPr>
          <a:xfrm>
            <a:off x="427351" y="1524000"/>
            <a:ext cx="5402527" cy="3045143"/>
          </a:xfrm>
          <a:prstGeom prst="rect">
            <a:avLst/>
          </a:prstGeom>
        </p:spPr>
      </p:pic>
    </p:spTree>
    <p:extLst>
      <p:ext uri="{BB962C8B-B14F-4D97-AF65-F5344CB8AC3E}">
        <p14:creationId xmlns:p14="http://schemas.microsoft.com/office/powerpoint/2010/main" val="215502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Heuristic</a:t>
            </a:r>
          </a:p>
        </p:txBody>
      </p:sp>
      <p:sp>
        <p:nvSpPr>
          <p:cNvPr id="3" name="Content Placeholder 2"/>
          <p:cNvSpPr>
            <a:spLocks noGrp="1"/>
          </p:cNvSpPr>
          <p:nvPr>
            <p:ph idx="1"/>
          </p:nvPr>
        </p:nvSpPr>
        <p:spPr>
          <a:xfrm>
            <a:off x="609441" y="2057400"/>
            <a:ext cx="10969943" cy="4114800"/>
          </a:xfrm>
        </p:spPr>
        <p:txBody>
          <a:bodyPr/>
          <a:lstStyle/>
          <a:p>
            <a:r>
              <a:rPr lang="en-US" altLang="zh-CN" dirty="0"/>
              <a:t>Search all color combinations for a </a:t>
            </a:r>
            <a:r>
              <a:rPr lang="en-US" altLang="zh-CN" dirty="0" err="1"/>
              <a:t>pECDAG</a:t>
            </a:r>
            <a:r>
              <a:rPr lang="en-US" altLang="zh-CN" dirty="0"/>
              <a:t> </a:t>
            </a:r>
          </a:p>
          <a:p>
            <a:pPr lvl="1"/>
            <a:r>
              <a:rPr lang="en-US" altLang="zh-CN" dirty="0"/>
              <a:t>Start with a </a:t>
            </a:r>
            <a:r>
              <a:rPr lang="en-US" altLang="zh-CN" dirty="0" err="1"/>
              <a:t>pECDAG</a:t>
            </a:r>
            <a:endParaRPr lang="en-US" altLang="zh-CN" dirty="0"/>
          </a:p>
          <a:p>
            <a:pPr lvl="1"/>
            <a:r>
              <a:rPr lang="en-US" altLang="zh-CN" dirty="0"/>
              <a:t>Examine each of its </a:t>
            </a:r>
            <a:r>
              <a:rPr lang="en-US" altLang="zh-CN" b="1" dirty="0">
                <a:solidFill>
                  <a:srgbClr val="FF0000"/>
                </a:solidFill>
              </a:rPr>
              <a:t>neighbors</a:t>
            </a:r>
            <a:r>
              <a:rPr lang="en-US" altLang="zh-CN" dirty="0"/>
              <a:t> (with one vertex of a different color)</a:t>
            </a:r>
          </a:p>
          <a:p>
            <a:pPr lvl="1"/>
            <a:r>
              <a:rPr lang="en-US" altLang="zh-CN" dirty="0"/>
              <a:t>Prune sub-optimal solutions</a:t>
            </a:r>
          </a:p>
          <a:p>
            <a:endParaRPr lang="en-US" altLang="zh-CN" dirty="0"/>
          </a:p>
          <a:p>
            <a:r>
              <a:rPr lang="en-US" altLang="zh-CN" dirty="0"/>
              <a:t>Intuition: search on Pareto frontier and prune dominated solutions</a:t>
            </a:r>
          </a:p>
          <a:p>
            <a:endParaRPr lang="en-US" altLang="zh-CN"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15</a:t>
            </a:fld>
            <a:endParaRPr lang="en-US"/>
          </a:p>
        </p:txBody>
      </p:sp>
    </p:spTree>
    <p:extLst>
      <p:ext uri="{BB962C8B-B14F-4D97-AF65-F5344CB8AC3E}">
        <p14:creationId xmlns:p14="http://schemas.microsoft.com/office/powerpoint/2010/main" val="1721231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a:xfrm>
            <a:off x="609441" y="1295400"/>
            <a:ext cx="10969943" cy="2717012"/>
          </a:xfrm>
        </p:spPr>
        <p:txBody>
          <a:bodyPr/>
          <a:lstStyle/>
          <a:p>
            <a:r>
              <a:rPr lang="en-US" altLang="zh-CN" dirty="0"/>
              <a:t>Step 1: Initialization</a:t>
            </a:r>
          </a:p>
          <a:p>
            <a:pPr lvl="1"/>
            <a:r>
              <a:rPr lang="en-US" altLang="zh-CN" dirty="0"/>
              <a:t>Generate a </a:t>
            </a:r>
            <a:r>
              <a:rPr lang="en-US" altLang="zh-CN" dirty="0" err="1"/>
              <a:t>pECDAG</a:t>
            </a:r>
            <a:r>
              <a:rPr lang="en-US" altLang="zh-CN" dirty="0"/>
              <a:t> with random color combination</a:t>
            </a:r>
          </a:p>
          <a:p>
            <a:pPr lvl="1"/>
            <a:r>
              <a:rPr lang="en-US" altLang="zh-CN" dirty="0"/>
              <a:t>Put it into an </a:t>
            </a:r>
            <a:r>
              <a:rPr lang="en-US" altLang="zh-CN" i="1" dirty="0">
                <a:solidFill>
                  <a:srgbClr val="FF0000"/>
                </a:solidFill>
              </a:rPr>
              <a:t>un-searched pool</a:t>
            </a:r>
            <a:endParaRPr lang="en-US" altLang="zh-CN" dirty="0"/>
          </a:p>
          <a:p>
            <a:pPr lvl="2"/>
            <a:r>
              <a:rPr lang="en-US" altLang="zh-CN" dirty="0"/>
              <a:t>Keeps </a:t>
            </a:r>
            <a:r>
              <a:rPr lang="en-US" altLang="zh-CN" dirty="0" err="1"/>
              <a:t>pECDAGs</a:t>
            </a:r>
            <a:r>
              <a:rPr lang="en-US" altLang="zh-CN" dirty="0"/>
              <a:t> that will be searched</a:t>
            </a:r>
          </a:p>
          <a:p>
            <a:pPr lvl="1"/>
            <a:r>
              <a:rPr lang="en-US" altLang="zh-CN" dirty="0"/>
              <a:t>Put it into a </a:t>
            </a:r>
            <a:r>
              <a:rPr lang="en-US" altLang="zh-CN" i="1" dirty="0">
                <a:solidFill>
                  <a:srgbClr val="FF0000"/>
                </a:solidFill>
              </a:rPr>
              <a:t>candidate pool</a:t>
            </a:r>
            <a:endParaRPr lang="en-US" altLang="zh-CN" dirty="0"/>
          </a:p>
          <a:p>
            <a:pPr lvl="2"/>
            <a:r>
              <a:rPr lang="en-US" altLang="zh-CN" dirty="0"/>
              <a:t>Keeps candidate </a:t>
            </a:r>
            <a:r>
              <a:rPr lang="en-US" altLang="zh-CN" dirty="0" err="1"/>
              <a:t>pECDAGs</a:t>
            </a:r>
            <a:r>
              <a:rPr lang="en-US" altLang="zh-CN" dirty="0"/>
              <a:t> to be returned</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a:xfrm>
            <a:off x="8938472" y="6561232"/>
            <a:ext cx="2844059" cy="320675"/>
          </a:xfrm>
        </p:spPr>
        <p:txBody>
          <a:bodyPr/>
          <a:lstStyle/>
          <a:p>
            <a:pPr>
              <a:defRPr/>
            </a:pPr>
            <a:fld id="{3FFE790D-BCFB-4008-9260-CA63AEE325FD}" type="slidenum">
              <a:rPr lang="en-US" smtClean="0"/>
              <a:pPr>
                <a:defRPr/>
              </a:pPr>
              <a:t>16</a:t>
            </a:fld>
            <a:endParaRPr lang="en-US"/>
          </a:p>
        </p:txBody>
      </p:sp>
      <p:grpSp>
        <p:nvGrpSpPr>
          <p:cNvPr id="62" name="组合 61">
            <a:extLst>
              <a:ext uri="{FF2B5EF4-FFF2-40B4-BE49-F238E27FC236}">
                <a16:creationId xmlns:a16="http://schemas.microsoft.com/office/drawing/2014/main" id="{E89A592D-44FF-4A9C-84F6-0A3D802F7422}"/>
              </a:ext>
            </a:extLst>
          </p:cNvPr>
          <p:cNvGrpSpPr/>
          <p:nvPr/>
        </p:nvGrpSpPr>
        <p:grpSpPr>
          <a:xfrm>
            <a:off x="9282837" y="4357375"/>
            <a:ext cx="2727203" cy="1896754"/>
            <a:chOff x="8977596" y="545818"/>
            <a:chExt cx="2727203" cy="1896754"/>
          </a:xfrm>
        </p:grpSpPr>
        <p:cxnSp>
          <p:nvCxnSpPr>
            <p:cNvPr id="5" name="Straight Arrow Connector 4">
              <a:extLst>
                <a:ext uri="{FF2B5EF4-FFF2-40B4-BE49-F238E27FC236}">
                  <a16:creationId xmlns:a16="http://schemas.microsoft.com/office/drawing/2014/main" id="{99B7FE9D-2AE1-E047-BD76-EC0843A8C80B}"/>
                </a:ext>
              </a:extLst>
            </p:cNvPr>
            <p:cNvCxnSpPr>
              <a:cxnSpLocks/>
            </p:cNvCxnSpPr>
            <p:nvPr/>
          </p:nvCxnSpPr>
          <p:spPr>
            <a:xfrm>
              <a:off x="9359912" y="2028629"/>
              <a:ext cx="1717589"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7D13B189-1282-A444-A6ED-98CEFEA10C37}"/>
                </a:ext>
              </a:extLst>
            </p:cNvPr>
            <p:cNvCxnSpPr>
              <a:cxnSpLocks/>
            </p:cNvCxnSpPr>
            <p:nvPr/>
          </p:nvCxnSpPr>
          <p:spPr>
            <a:xfrm flipV="1">
              <a:off x="9359912" y="545818"/>
              <a:ext cx="0" cy="1482811"/>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7" name="TextBox 8">
              <a:extLst>
                <a:ext uri="{FF2B5EF4-FFF2-40B4-BE49-F238E27FC236}">
                  <a16:creationId xmlns:a16="http://schemas.microsoft.com/office/drawing/2014/main" id="{CA9F6D73-E74C-AB4E-89D7-B4139443103E}"/>
                </a:ext>
              </a:extLst>
            </p:cNvPr>
            <p:cNvSpPr txBox="1"/>
            <p:nvPr/>
          </p:nvSpPr>
          <p:spPr>
            <a:xfrm>
              <a:off x="9275288" y="2042462"/>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8" name="TextBox 10">
              <a:extLst>
                <a:ext uri="{FF2B5EF4-FFF2-40B4-BE49-F238E27FC236}">
                  <a16:creationId xmlns:a16="http://schemas.microsoft.com/office/drawing/2014/main" id="{366D057D-1214-D146-8870-8A0FDD25D660}"/>
                </a:ext>
              </a:extLst>
            </p:cNvPr>
            <p:cNvSpPr txBox="1"/>
            <p:nvPr/>
          </p:nvSpPr>
          <p:spPr>
            <a:xfrm rot="16200000">
              <a:off x="8507435" y="1132720"/>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1" name="Oval 19">
              <a:extLst>
                <a:ext uri="{FF2B5EF4-FFF2-40B4-BE49-F238E27FC236}">
                  <a16:creationId xmlns:a16="http://schemas.microsoft.com/office/drawing/2014/main" id="{E762E72B-AE47-E941-876D-E2813C8D15BF}"/>
                </a:ext>
              </a:extLst>
            </p:cNvPr>
            <p:cNvSpPr/>
            <p:nvPr/>
          </p:nvSpPr>
          <p:spPr>
            <a:xfrm>
              <a:off x="10365674" y="92681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grpSp>
      <p:sp>
        <p:nvSpPr>
          <p:cNvPr id="15" name="椭圆 14">
            <a:extLst>
              <a:ext uri="{FF2B5EF4-FFF2-40B4-BE49-F238E27FC236}">
                <a16:creationId xmlns:a16="http://schemas.microsoft.com/office/drawing/2014/main" id="{70982555-99E0-4A92-A9F6-EB2B42245707}"/>
              </a:ext>
            </a:extLst>
          </p:cNvPr>
          <p:cNvSpPr/>
          <p:nvPr/>
        </p:nvSpPr>
        <p:spPr bwMode="auto">
          <a:xfrm>
            <a:off x="3579812" y="4800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16" name="Oval 19">
            <a:extLst>
              <a:ext uri="{FF2B5EF4-FFF2-40B4-BE49-F238E27FC236}">
                <a16:creationId xmlns:a16="http://schemas.microsoft.com/office/drawing/2014/main" id="{0CE84FAA-358F-4795-B382-63294BCBE52E}"/>
              </a:ext>
            </a:extLst>
          </p:cNvPr>
          <p:cNvSpPr/>
          <p:nvPr/>
        </p:nvSpPr>
        <p:spPr>
          <a:xfrm>
            <a:off x="4540551" y="5195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7" name="TextBox 8">
            <a:extLst>
              <a:ext uri="{FF2B5EF4-FFF2-40B4-BE49-F238E27FC236}">
                <a16:creationId xmlns:a16="http://schemas.microsoft.com/office/drawing/2014/main" id="{68DA6071-8F57-43BE-B13C-D898DDCA6485}"/>
              </a:ext>
            </a:extLst>
          </p:cNvPr>
          <p:cNvSpPr txBox="1"/>
          <p:nvPr/>
        </p:nvSpPr>
        <p:spPr>
          <a:xfrm>
            <a:off x="3580353" y="6075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18" name="椭圆 17">
            <a:extLst>
              <a:ext uri="{FF2B5EF4-FFF2-40B4-BE49-F238E27FC236}">
                <a16:creationId xmlns:a16="http://schemas.microsoft.com/office/drawing/2014/main" id="{64046C77-D1FF-4CE5-8AD7-8A6A3BA9BBF9}"/>
              </a:ext>
            </a:extLst>
          </p:cNvPr>
          <p:cNvSpPr/>
          <p:nvPr/>
        </p:nvSpPr>
        <p:spPr bwMode="auto">
          <a:xfrm>
            <a:off x="6597951" y="4800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19" name="Oval 19">
            <a:extLst>
              <a:ext uri="{FF2B5EF4-FFF2-40B4-BE49-F238E27FC236}">
                <a16:creationId xmlns:a16="http://schemas.microsoft.com/office/drawing/2014/main" id="{B4FDE66C-DB03-443D-A829-5804E6809BCE}"/>
              </a:ext>
            </a:extLst>
          </p:cNvPr>
          <p:cNvSpPr/>
          <p:nvPr/>
        </p:nvSpPr>
        <p:spPr>
          <a:xfrm>
            <a:off x="7558690" y="5195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TextBox 8">
            <a:extLst>
              <a:ext uri="{FF2B5EF4-FFF2-40B4-BE49-F238E27FC236}">
                <a16:creationId xmlns:a16="http://schemas.microsoft.com/office/drawing/2014/main" id="{20B32A2B-DB05-42A5-B61A-83F100F7AEC3}"/>
              </a:ext>
            </a:extLst>
          </p:cNvPr>
          <p:cNvSpPr txBox="1"/>
          <p:nvPr/>
        </p:nvSpPr>
        <p:spPr>
          <a:xfrm>
            <a:off x="6598492" y="6075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grpSp>
        <p:nvGrpSpPr>
          <p:cNvPr id="21" name="组合 20">
            <a:extLst>
              <a:ext uri="{FF2B5EF4-FFF2-40B4-BE49-F238E27FC236}">
                <a16:creationId xmlns:a16="http://schemas.microsoft.com/office/drawing/2014/main" id="{D5854D17-0995-49E8-9396-715FC2FD0089}"/>
              </a:ext>
            </a:extLst>
          </p:cNvPr>
          <p:cNvGrpSpPr/>
          <p:nvPr/>
        </p:nvGrpSpPr>
        <p:grpSpPr>
          <a:xfrm>
            <a:off x="137309" y="4419598"/>
            <a:ext cx="2756703" cy="2286001"/>
            <a:chOff x="1751012" y="3505129"/>
            <a:chExt cx="3951218" cy="3200471"/>
          </a:xfrm>
        </p:grpSpPr>
        <p:sp>
          <p:nvSpPr>
            <p:cNvPr id="22" name="Rounded Rectangle 19">
              <a:extLst>
                <a:ext uri="{FF2B5EF4-FFF2-40B4-BE49-F238E27FC236}">
                  <a16:creationId xmlns:a16="http://schemas.microsoft.com/office/drawing/2014/main" id="{745EDCF3-67DB-461E-91EF-88F270DFE020}"/>
                </a:ext>
              </a:extLst>
            </p:cNvPr>
            <p:cNvSpPr/>
            <p:nvPr/>
          </p:nvSpPr>
          <p:spPr>
            <a:xfrm>
              <a:off x="3823098" y="3506030"/>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prstClr val="black"/>
                  </a:solidFill>
                  <a:effectLst/>
                  <a:uLnTx/>
                  <a:uFillTx/>
                  <a:latin typeface="Calibri" panose="020F0502020204030204"/>
                  <a:ea typeface="+mn-ea"/>
                  <a:cs typeface="+mn-cs"/>
                </a:rPr>
                <a:t>1</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sp>
          <p:nvSpPr>
            <p:cNvPr id="23" name="Rounded Rectangle 22">
              <a:extLst>
                <a:ext uri="{FF2B5EF4-FFF2-40B4-BE49-F238E27FC236}">
                  <a16:creationId xmlns:a16="http://schemas.microsoft.com/office/drawing/2014/main" id="{8EDF75D7-E40F-45C6-9BDC-035A572AB67C}"/>
                </a:ext>
              </a:extLst>
            </p:cNvPr>
            <p:cNvSpPr/>
            <p:nvPr/>
          </p:nvSpPr>
          <p:spPr>
            <a:xfrm>
              <a:off x="3130594" y="3506030"/>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9</a:t>
              </a:r>
            </a:p>
          </p:txBody>
        </p:sp>
        <p:sp>
          <p:nvSpPr>
            <p:cNvPr id="24" name="Rounded Rectangle 26">
              <a:extLst>
                <a:ext uri="{FF2B5EF4-FFF2-40B4-BE49-F238E27FC236}">
                  <a16:creationId xmlns:a16="http://schemas.microsoft.com/office/drawing/2014/main" id="{BAC1D0C2-4C4D-4BF1-9170-6F54CB9F523A}"/>
                </a:ext>
              </a:extLst>
            </p:cNvPr>
            <p:cNvSpPr/>
            <p:nvPr/>
          </p:nvSpPr>
          <p:spPr>
            <a:xfrm>
              <a:off x="1751012" y="3505129"/>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4</a:t>
              </a:r>
            </a:p>
          </p:txBody>
        </p:sp>
        <p:sp>
          <p:nvSpPr>
            <p:cNvPr id="25" name="Rounded Rectangle 21">
              <a:extLst>
                <a:ext uri="{FF2B5EF4-FFF2-40B4-BE49-F238E27FC236}">
                  <a16:creationId xmlns:a16="http://schemas.microsoft.com/office/drawing/2014/main" id="{E6D91577-930B-4C13-BE70-AFBF7D7A16DC}"/>
                </a:ext>
              </a:extLst>
            </p:cNvPr>
            <p:cNvSpPr/>
            <p:nvPr/>
          </p:nvSpPr>
          <p:spPr>
            <a:xfrm>
              <a:off x="5199101" y="3512880"/>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5</a:t>
              </a:r>
            </a:p>
          </p:txBody>
        </p:sp>
        <p:sp>
          <p:nvSpPr>
            <p:cNvPr id="26" name="Rounded Rectangle 23">
              <a:extLst>
                <a:ext uri="{FF2B5EF4-FFF2-40B4-BE49-F238E27FC236}">
                  <a16:creationId xmlns:a16="http://schemas.microsoft.com/office/drawing/2014/main" id="{5513C4A5-1F4C-406F-BD70-F3B5831EE0D3}"/>
                </a:ext>
              </a:extLst>
            </p:cNvPr>
            <p:cNvSpPr/>
            <p:nvPr/>
          </p:nvSpPr>
          <p:spPr>
            <a:xfrm>
              <a:off x="2441265" y="3506030"/>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8</a:t>
              </a:r>
            </a:p>
          </p:txBody>
        </p:sp>
        <p:sp>
          <p:nvSpPr>
            <p:cNvPr id="27" name="Rounded Rectangle 24">
              <a:extLst>
                <a:ext uri="{FF2B5EF4-FFF2-40B4-BE49-F238E27FC236}">
                  <a16:creationId xmlns:a16="http://schemas.microsoft.com/office/drawing/2014/main" id="{DA10CC83-6BEA-413C-B0DD-0E08D575486A}"/>
                </a:ext>
              </a:extLst>
            </p:cNvPr>
            <p:cNvSpPr/>
            <p:nvPr/>
          </p:nvSpPr>
          <p:spPr>
            <a:xfrm>
              <a:off x="3130593" y="4237508"/>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16</a:t>
              </a:r>
            </a:p>
          </p:txBody>
        </p:sp>
        <p:sp>
          <p:nvSpPr>
            <p:cNvPr id="28" name="Rounded Rectangle 30">
              <a:extLst>
                <a:ext uri="{FF2B5EF4-FFF2-40B4-BE49-F238E27FC236}">
                  <a16:creationId xmlns:a16="http://schemas.microsoft.com/office/drawing/2014/main" id="{39E0AB61-F262-4C14-8D8B-CE390F3CE5F7}"/>
                </a:ext>
              </a:extLst>
            </p:cNvPr>
            <p:cNvSpPr/>
            <p:nvPr/>
          </p:nvSpPr>
          <p:spPr>
            <a:xfrm>
              <a:off x="3820847" y="4237508"/>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17</a:t>
              </a:r>
            </a:p>
          </p:txBody>
        </p:sp>
        <p:cxnSp>
          <p:nvCxnSpPr>
            <p:cNvPr id="29" name="Straight Arrow Connector 33">
              <a:extLst>
                <a:ext uri="{FF2B5EF4-FFF2-40B4-BE49-F238E27FC236}">
                  <a16:creationId xmlns:a16="http://schemas.microsoft.com/office/drawing/2014/main" id="{505130ED-6C15-4D97-8431-30F8E6F69202}"/>
                </a:ext>
              </a:extLst>
            </p:cNvPr>
            <p:cNvCxnSpPr>
              <a:cxnSpLocks/>
              <a:stCxn id="23" idx="2"/>
              <a:endCxn id="27" idx="0"/>
            </p:cNvCxnSpPr>
            <p:nvPr/>
          </p:nvCxnSpPr>
          <p:spPr>
            <a:xfrm flipH="1">
              <a:off x="3382158" y="3958948"/>
              <a:ext cx="1" cy="278560"/>
            </a:xfrm>
            <a:prstGeom prst="straightConnector1">
              <a:avLst/>
            </a:prstGeom>
            <a:noFill/>
            <a:ln w="12700" cap="flat" cmpd="sng" algn="ctr">
              <a:solidFill>
                <a:sysClr val="windowText" lastClr="000000"/>
              </a:solidFill>
              <a:prstDash val="solid"/>
              <a:miter lim="800000"/>
              <a:tailEnd type="arrow"/>
            </a:ln>
            <a:effectLst/>
          </p:spPr>
        </p:cxnSp>
        <p:cxnSp>
          <p:nvCxnSpPr>
            <p:cNvPr id="30" name="Straight Arrow Connector 34">
              <a:extLst>
                <a:ext uri="{FF2B5EF4-FFF2-40B4-BE49-F238E27FC236}">
                  <a16:creationId xmlns:a16="http://schemas.microsoft.com/office/drawing/2014/main" id="{44B76082-82EA-4D8E-8624-8197643727EC}"/>
                </a:ext>
              </a:extLst>
            </p:cNvPr>
            <p:cNvCxnSpPr>
              <a:cxnSpLocks/>
              <a:stCxn id="23" idx="2"/>
              <a:endCxn id="28" idx="0"/>
            </p:cNvCxnSpPr>
            <p:nvPr/>
          </p:nvCxnSpPr>
          <p:spPr>
            <a:xfrm>
              <a:off x="3382159" y="3958948"/>
              <a:ext cx="690253" cy="278560"/>
            </a:xfrm>
            <a:prstGeom prst="straightConnector1">
              <a:avLst/>
            </a:prstGeom>
            <a:noFill/>
            <a:ln w="12700" cap="flat" cmpd="sng" algn="ctr">
              <a:solidFill>
                <a:sysClr val="windowText" lastClr="000000"/>
              </a:solidFill>
              <a:prstDash val="solid"/>
              <a:miter lim="800000"/>
              <a:tailEnd type="arrow"/>
            </a:ln>
            <a:effectLst/>
          </p:spPr>
        </p:cxnSp>
        <p:cxnSp>
          <p:nvCxnSpPr>
            <p:cNvPr id="31" name="Straight Arrow Connector 35">
              <a:extLst>
                <a:ext uri="{FF2B5EF4-FFF2-40B4-BE49-F238E27FC236}">
                  <a16:creationId xmlns:a16="http://schemas.microsoft.com/office/drawing/2014/main" id="{81CA5257-9D49-42BE-8A55-9997CCF8AC17}"/>
                </a:ext>
              </a:extLst>
            </p:cNvPr>
            <p:cNvCxnSpPr>
              <a:cxnSpLocks/>
              <a:stCxn id="22" idx="2"/>
              <a:endCxn id="28" idx="0"/>
            </p:cNvCxnSpPr>
            <p:nvPr/>
          </p:nvCxnSpPr>
          <p:spPr>
            <a:xfrm flipH="1">
              <a:off x="4072412" y="3958948"/>
              <a:ext cx="2251" cy="278560"/>
            </a:xfrm>
            <a:prstGeom prst="straightConnector1">
              <a:avLst/>
            </a:prstGeom>
            <a:noFill/>
            <a:ln w="12700" cap="flat" cmpd="sng" algn="ctr">
              <a:solidFill>
                <a:sysClr val="windowText" lastClr="000000"/>
              </a:solidFill>
              <a:prstDash val="solid"/>
              <a:miter lim="800000"/>
              <a:tailEnd type="arrow"/>
            </a:ln>
            <a:effectLst/>
          </p:spPr>
        </p:cxnSp>
        <p:cxnSp>
          <p:nvCxnSpPr>
            <p:cNvPr id="32" name="Straight Arrow Connector 36">
              <a:extLst>
                <a:ext uri="{FF2B5EF4-FFF2-40B4-BE49-F238E27FC236}">
                  <a16:creationId xmlns:a16="http://schemas.microsoft.com/office/drawing/2014/main" id="{00081876-51C1-4ACC-9578-7EDE433322D0}"/>
                </a:ext>
              </a:extLst>
            </p:cNvPr>
            <p:cNvCxnSpPr>
              <a:cxnSpLocks/>
              <a:stCxn id="22" idx="2"/>
              <a:endCxn id="27" idx="0"/>
            </p:cNvCxnSpPr>
            <p:nvPr/>
          </p:nvCxnSpPr>
          <p:spPr>
            <a:xfrm flipH="1">
              <a:off x="3382158" y="3958948"/>
              <a:ext cx="692505" cy="278560"/>
            </a:xfrm>
            <a:prstGeom prst="straightConnector1">
              <a:avLst/>
            </a:prstGeom>
            <a:noFill/>
            <a:ln w="12700" cap="flat" cmpd="sng" algn="ctr">
              <a:solidFill>
                <a:sysClr val="windowText" lastClr="000000"/>
              </a:solidFill>
              <a:prstDash val="solid"/>
              <a:miter lim="800000"/>
              <a:tailEnd type="arrow"/>
            </a:ln>
            <a:effectLst/>
          </p:spPr>
        </p:cxnSp>
        <p:sp>
          <p:nvSpPr>
            <p:cNvPr id="33" name="Rounded Rectangle 39">
              <a:extLst>
                <a:ext uri="{FF2B5EF4-FFF2-40B4-BE49-F238E27FC236}">
                  <a16:creationId xmlns:a16="http://schemas.microsoft.com/office/drawing/2014/main" id="{FEEAA722-9059-4669-9075-E45F4BE86410}"/>
                </a:ext>
              </a:extLst>
            </p:cNvPr>
            <p:cNvSpPr/>
            <p:nvPr/>
          </p:nvSpPr>
          <p:spPr>
            <a:xfrm>
              <a:off x="4511100" y="3511214"/>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13</a:t>
              </a:r>
            </a:p>
          </p:txBody>
        </p:sp>
        <p:sp>
          <p:nvSpPr>
            <p:cNvPr id="34" name="Rounded Rectangle 42">
              <a:extLst>
                <a:ext uri="{FF2B5EF4-FFF2-40B4-BE49-F238E27FC236}">
                  <a16:creationId xmlns:a16="http://schemas.microsoft.com/office/drawing/2014/main" id="{C4DBF854-D5A6-4A36-8CC5-8D6D295DEC04}"/>
                </a:ext>
              </a:extLst>
            </p:cNvPr>
            <p:cNvSpPr/>
            <p:nvPr/>
          </p:nvSpPr>
          <p:spPr>
            <a:xfrm>
              <a:off x="2441265" y="4890386"/>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18</a:t>
              </a:r>
            </a:p>
          </p:txBody>
        </p:sp>
        <p:sp>
          <p:nvSpPr>
            <p:cNvPr id="35" name="Rounded Rectangle 44">
              <a:extLst>
                <a:ext uri="{FF2B5EF4-FFF2-40B4-BE49-F238E27FC236}">
                  <a16:creationId xmlns:a16="http://schemas.microsoft.com/office/drawing/2014/main" id="{80DAA1D1-7232-4622-A3A5-C351C30FCBAA}"/>
                </a:ext>
              </a:extLst>
            </p:cNvPr>
            <p:cNvSpPr/>
            <p:nvPr/>
          </p:nvSpPr>
          <p:spPr>
            <a:xfrm>
              <a:off x="3130592" y="5538081"/>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36" name="Rounded Rectangle 45">
              <a:extLst>
                <a:ext uri="{FF2B5EF4-FFF2-40B4-BE49-F238E27FC236}">
                  <a16:creationId xmlns:a16="http://schemas.microsoft.com/office/drawing/2014/main" id="{12658D2E-6CA2-4E24-8130-A8CC695901B6}"/>
                </a:ext>
              </a:extLst>
            </p:cNvPr>
            <p:cNvSpPr/>
            <p:nvPr/>
          </p:nvSpPr>
          <p:spPr>
            <a:xfrm>
              <a:off x="3820847" y="5538081"/>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a:t>
              </a:r>
            </a:p>
          </p:txBody>
        </p:sp>
        <p:sp>
          <p:nvSpPr>
            <p:cNvPr id="37" name="Rounded Rectangle 47">
              <a:extLst>
                <a:ext uri="{FF2B5EF4-FFF2-40B4-BE49-F238E27FC236}">
                  <a16:creationId xmlns:a16="http://schemas.microsoft.com/office/drawing/2014/main" id="{BDEC7BE5-0DCD-426D-BE88-E1AB1205DE16}"/>
                </a:ext>
              </a:extLst>
            </p:cNvPr>
            <p:cNvSpPr/>
            <p:nvPr/>
          </p:nvSpPr>
          <p:spPr>
            <a:xfrm>
              <a:off x="4511100" y="4890386"/>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19</a:t>
              </a:r>
            </a:p>
          </p:txBody>
        </p:sp>
        <p:cxnSp>
          <p:nvCxnSpPr>
            <p:cNvPr id="38" name="Straight Arrow Connector 48">
              <a:extLst>
                <a:ext uri="{FF2B5EF4-FFF2-40B4-BE49-F238E27FC236}">
                  <a16:creationId xmlns:a16="http://schemas.microsoft.com/office/drawing/2014/main" id="{E8829A7E-D42C-4799-8AD4-2F7CBC006ED8}"/>
                </a:ext>
              </a:extLst>
            </p:cNvPr>
            <p:cNvCxnSpPr>
              <a:cxnSpLocks/>
              <a:stCxn id="26" idx="2"/>
              <a:endCxn id="34" idx="0"/>
            </p:cNvCxnSpPr>
            <p:nvPr/>
          </p:nvCxnSpPr>
          <p:spPr>
            <a:xfrm>
              <a:off x="2692830" y="3958948"/>
              <a:ext cx="0" cy="931438"/>
            </a:xfrm>
            <a:prstGeom prst="straightConnector1">
              <a:avLst/>
            </a:prstGeom>
            <a:noFill/>
            <a:ln w="12700" cap="flat" cmpd="sng" algn="ctr">
              <a:solidFill>
                <a:sysClr val="windowText" lastClr="000000"/>
              </a:solidFill>
              <a:prstDash val="solid"/>
              <a:miter lim="800000"/>
              <a:tailEnd type="arrow"/>
            </a:ln>
            <a:effectLst/>
          </p:spPr>
        </p:cxnSp>
        <p:cxnSp>
          <p:nvCxnSpPr>
            <p:cNvPr id="39" name="Straight Arrow Connector 50">
              <a:extLst>
                <a:ext uri="{FF2B5EF4-FFF2-40B4-BE49-F238E27FC236}">
                  <a16:creationId xmlns:a16="http://schemas.microsoft.com/office/drawing/2014/main" id="{FA472291-BDF6-47DA-8D4C-EAF7C5D3D296}"/>
                </a:ext>
              </a:extLst>
            </p:cNvPr>
            <p:cNvCxnSpPr>
              <a:cxnSpLocks/>
              <a:stCxn id="26" idx="2"/>
            </p:cNvCxnSpPr>
            <p:nvPr/>
          </p:nvCxnSpPr>
          <p:spPr>
            <a:xfrm>
              <a:off x="2692830" y="3958948"/>
              <a:ext cx="527236" cy="1579133"/>
            </a:xfrm>
            <a:prstGeom prst="straightConnector1">
              <a:avLst/>
            </a:prstGeom>
            <a:noFill/>
            <a:ln w="12700" cap="flat" cmpd="sng" algn="ctr">
              <a:solidFill>
                <a:sysClr val="windowText" lastClr="000000"/>
              </a:solidFill>
              <a:prstDash val="solid"/>
              <a:miter lim="800000"/>
              <a:tailEnd type="arrow"/>
            </a:ln>
            <a:effectLst/>
          </p:spPr>
        </p:cxnSp>
        <p:cxnSp>
          <p:nvCxnSpPr>
            <p:cNvPr id="40" name="Straight Arrow Connector 51">
              <a:extLst>
                <a:ext uri="{FF2B5EF4-FFF2-40B4-BE49-F238E27FC236}">
                  <a16:creationId xmlns:a16="http://schemas.microsoft.com/office/drawing/2014/main" id="{E94F15DE-DEDE-4DEE-812A-5B80F2100901}"/>
                </a:ext>
              </a:extLst>
            </p:cNvPr>
            <p:cNvCxnSpPr>
              <a:cxnSpLocks/>
              <a:stCxn id="27" idx="2"/>
              <a:endCxn id="34" idx="0"/>
            </p:cNvCxnSpPr>
            <p:nvPr/>
          </p:nvCxnSpPr>
          <p:spPr>
            <a:xfrm flipH="1">
              <a:off x="2692830" y="4690426"/>
              <a:ext cx="689328" cy="199960"/>
            </a:xfrm>
            <a:prstGeom prst="straightConnector1">
              <a:avLst/>
            </a:prstGeom>
            <a:noFill/>
            <a:ln w="12700" cap="flat" cmpd="sng" algn="ctr">
              <a:solidFill>
                <a:sysClr val="windowText" lastClr="000000"/>
              </a:solidFill>
              <a:prstDash val="solid"/>
              <a:miter lim="800000"/>
              <a:tailEnd type="arrow"/>
            </a:ln>
            <a:effectLst/>
          </p:spPr>
        </p:cxnSp>
        <p:cxnSp>
          <p:nvCxnSpPr>
            <p:cNvPr id="41" name="Straight Arrow Connector 53">
              <a:extLst>
                <a:ext uri="{FF2B5EF4-FFF2-40B4-BE49-F238E27FC236}">
                  <a16:creationId xmlns:a16="http://schemas.microsoft.com/office/drawing/2014/main" id="{741B8962-0BF4-4303-8355-78DBD5A3656F}"/>
                </a:ext>
              </a:extLst>
            </p:cNvPr>
            <p:cNvCxnSpPr>
              <a:cxnSpLocks/>
              <a:stCxn id="27" idx="2"/>
              <a:endCxn id="35" idx="0"/>
            </p:cNvCxnSpPr>
            <p:nvPr/>
          </p:nvCxnSpPr>
          <p:spPr>
            <a:xfrm flipH="1">
              <a:off x="3382157" y="4690426"/>
              <a:ext cx="1" cy="847655"/>
            </a:xfrm>
            <a:prstGeom prst="straightConnector1">
              <a:avLst/>
            </a:prstGeom>
            <a:noFill/>
            <a:ln w="12700" cap="flat" cmpd="sng" algn="ctr">
              <a:solidFill>
                <a:sysClr val="windowText" lastClr="000000"/>
              </a:solidFill>
              <a:prstDash val="solid"/>
              <a:miter lim="800000"/>
              <a:tailEnd type="arrow"/>
            </a:ln>
            <a:effectLst/>
          </p:spPr>
        </p:cxnSp>
        <p:cxnSp>
          <p:nvCxnSpPr>
            <p:cNvPr id="42" name="Straight Arrow Connector 54">
              <a:extLst>
                <a:ext uri="{FF2B5EF4-FFF2-40B4-BE49-F238E27FC236}">
                  <a16:creationId xmlns:a16="http://schemas.microsoft.com/office/drawing/2014/main" id="{5B8FAF1A-1DFF-4209-8B15-5AE2C06C6C97}"/>
                </a:ext>
              </a:extLst>
            </p:cNvPr>
            <p:cNvCxnSpPr>
              <a:cxnSpLocks/>
              <a:stCxn id="28" idx="2"/>
              <a:endCxn id="36" idx="0"/>
            </p:cNvCxnSpPr>
            <p:nvPr/>
          </p:nvCxnSpPr>
          <p:spPr>
            <a:xfrm>
              <a:off x="4072412" y="4690426"/>
              <a:ext cx="0" cy="847655"/>
            </a:xfrm>
            <a:prstGeom prst="straightConnector1">
              <a:avLst/>
            </a:prstGeom>
            <a:noFill/>
            <a:ln w="12700" cap="flat" cmpd="sng" algn="ctr">
              <a:solidFill>
                <a:sysClr val="windowText" lastClr="000000"/>
              </a:solidFill>
              <a:prstDash val="solid"/>
              <a:miter lim="800000"/>
              <a:tailEnd type="arrow"/>
            </a:ln>
            <a:effectLst/>
          </p:spPr>
        </p:cxnSp>
        <p:cxnSp>
          <p:nvCxnSpPr>
            <p:cNvPr id="43" name="Straight Arrow Connector 56">
              <a:extLst>
                <a:ext uri="{FF2B5EF4-FFF2-40B4-BE49-F238E27FC236}">
                  <a16:creationId xmlns:a16="http://schemas.microsoft.com/office/drawing/2014/main" id="{AD19F753-3FD1-453A-B027-65E14E363255}"/>
                </a:ext>
              </a:extLst>
            </p:cNvPr>
            <p:cNvCxnSpPr>
              <a:cxnSpLocks/>
              <a:stCxn id="28" idx="2"/>
              <a:endCxn id="37" idx="0"/>
            </p:cNvCxnSpPr>
            <p:nvPr/>
          </p:nvCxnSpPr>
          <p:spPr>
            <a:xfrm>
              <a:off x="4072412" y="4690426"/>
              <a:ext cx="690253" cy="199960"/>
            </a:xfrm>
            <a:prstGeom prst="straightConnector1">
              <a:avLst/>
            </a:prstGeom>
            <a:noFill/>
            <a:ln w="12700" cap="flat" cmpd="sng" algn="ctr">
              <a:solidFill>
                <a:sysClr val="windowText" lastClr="000000"/>
              </a:solidFill>
              <a:prstDash val="solid"/>
              <a:miter lim="800000"/>
              <a:tailEnd type="arrow"/>
            </a:ln>
            <a:effectLst/>
          </p:spPr>
        </p:cxnSp>
        <p:cxnSp>
          <p:nvCxnSpPr>
            <p:cNvPr id="44" name="Straight Arrow Connector 57">
              <a:extLst>
                <a:ext uri="{FF2B5EF4-FFF2-40B4-BE49-F238E27FC236}">
                  <a16:creationId xmlns:a16="http://schemas.microsoft.com/office/drawing/2014/main" id="{48C5DC89-8EFC-4DCF-8441-F233B05BB448}"/>
                </a:ext>
              </a:extLst>
            </p:cNvPr>
            <p:cNvCxnSpPr>
              <a:cxnSpLocks/>
              <a:stCxn id="33" idx="2"/>
            </p:cNvCxnSpPr>
            <p:nvPr/>
          </p:nvCxnSpPr>
          <p:spPr>
            <a:xfrm flipH="1">
              <a:off x="4254521" y="3964132"/>
              <a:ext cx="508144" cy="1573949"/>
            </a:xfrm>
            <a:prstGeom prst="straightConnector1">
              <a:avLst/>
            </a:prstGeom>
            <a:noFill/>
            <a:ln w="12700" cap="flat" cmpd="sng" algn="ctr">
              <a:solidFill>
                <a:sysClr val="windowText" lastClr="000000"/>
              </a:solidFill>
              <a:prstDash val="solid"/>
              <a:miter lim="800000"/>
              <a:tailEnd type="arrow"/>
            </a:ln>
            <a:effectLst/>
          </p:spPr>
        </p:cxnSp>
        <p:cxnSp>
          <p:nvCxnSpPr>
            <p:cNvPr id="45" name="Straight Arrow Connector 58">
              <a:extLst>
                <a:ext uri="{FF2B5EF4-FFF2-40B4-BE49-F238E27FC236}">
                  <a16:creationId xmlns:a16="http://schemas.microsoft.com/office/drawing/2014/main" id="{D3DC7EA1-FED9-4B2F-82C8-6196AED35AC7}"/>
                </a:ext>
              </a:extLst>
            </p:cNvPr>
            <p:cNvCxnSpPr>
              <a:cxnSpLocks/>
              <a:stCxn id="33" idx="2"/>
              <a:endCxn id="37" idx="0"/>
            </p:cNvCxnSpPr>
            <p:nvPr/>
          </p:nvCxnSpPr>
          <p:spPr>
            <a:xfrm>
              <a:off x="4762665" y="3964132"/>
              <a:ext cx="0" cy="926254"/>
            </a:xfrm>
            <a:prstGeom prst="straightConnector1">
              <a:avLst/>
            </a:prstGeom>
            <a:noFill/>
            <a:ln w="12700" cap="flat" cmpd="sng" algn="ctr">
              <a:solidFill>
                <a:sysClr val="windowText" lastClr="000000"/>
              </a:solidFill>
              <a:prstDash val="solid"/>
              <a:miter lim="800000"/>
              <a:tailEnd type="arrow"/>
            </a:ln>
            <a:effectLst/>
          </p:spPr>
        </p:cxnSp>
        <p:sp>
          <p:nvSpPr>
            <p:cNvPr id="46" name="Rounded Rectangle 59">
              <a:extLst>
                <a:ext uri="{FF2B5EF4-FFF2-40B4-BE49-F238E27FC236}">
                  <a16:creationId xmlns:a16="http://schemas.microsoft.com/office/drawing/2014/main" id="{41020ABA-8851-4703-A2CC-B64B316CE104}"/>
                </a:ext>
              </a:extLst>
            </p:cNvPr>
            <p:cNvSpPr/>
            <p:nvPr/>
          </p:nvSpPr>
          <p:spPr>
            <a:xfrm>
              <a:off x="2088565" y="5543264"/>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cxnSp>
          <p:nvCxnSpPr>
            <p:cNvPr id="47" name="Straight Arrow Connector 60">
              <a:extLst>
                <a:ext uri="{FF2B5EF4-FFF2-40B4-BE49-F238E27FC236}">
                  <a16:creationId xmlns:a16="http://schemas.microsoft.com/office/drawing/2014/main" id="{F98D0868-9521-4697-A227-2128FDD56C73}"/>
                </a:ext>
              </a:extLst>
            </p:cNvPr>
            <p:cNvCxnSpPr>
              <a:cxnSpLocks/>
              <a:stCxn id="24" idx="2"/>
              <a:endCxn id="46" idx="0"/>
            </p:cNvCxnSpPr>
            <p:nvPr/>
          </p:nvCxnSpPr>
          <p:spPr>
            <a:xfrm>
              <a:off x="2002577" y="3958047"/>
              <a:ext cx="337553" cy="1585217"/>
            </a:xfrm>
            <a:prstGeom prst="straightConnector1">
              <a:avLst/>
            </a:prstGeom>
            <a:noFill/>
            <a:ln w="12700" cap="flat" cmpd="sng" algn="ctr">
              <a:solidFill>
                <a:sysClr val="windowText" lastClr="000000"/>
              </a:solidFill>
              <a:prstDash val="solid"/>
              <a:miter lim="800000"/>
              <a:tailEnd type="arrow"/>
            </a:ln>
            <a:effectLst/>
          </p:spPr>
        </p:cxnSp>
        <p:cxnSp>
          <p:nvCxnSpPr>
            <p:cNvPr id="48" name="Straight Arrow Connector 62">
              <a:extLst>
                <a:ext uri="{FF2B5EF4-FFF2-40B4-BE49-F238E27FC236}">
                  <a16:creationId xmlns:a16="http://schemas.microsoft.com/office/drawing/2014/main" id="{D44AB3A2-A581-4925-9500-A625166B2F74}"/>
                </a:ext>
              </a:extLst>
            </p:cNvPr>
            <p:cNvCxnSpPr>
              <a:cxnSpLocks/>
              <a:stCxn id="34" idx="2"/>
              <a:endCxn id="46" idx="0"/>
            </p:cNvCxnSpPr>
            <p:nvPr/>
          </p:nvCxnSpPr>
          <p:spPr>
            <a:xfrm flipH="1">
              <a:off x="2340130" y="5343304"/>
              <a:ext cx="352700" cy="199960"/>
            </a:xfrm>
            <a:prstGeom prst="straightConnector1">
              <a:avLst/>
            </a:prstGeom>
            <a:noFill/>
            <a:ln w="12700" cap="flat" cmpd="sng" algn="ctr">
              <a:solidFill>
                <a:sysClr val="windowText" lastClr="000000"/>
              </a:solidFill>
              <a:prstDash val="solid"/>
              <a:miter lim="800000"/>
              <a:tailEnd type="arrow"/>
            </a:ln>
            <a:effectLst/>
          </p:spPr>
        </p:cxnSp>
        <p:sp>
          <p:nvSpPr>
            <p:cNvPr id="49" name="Rounded Rectangle 73">
              <a:extLst>
                <a:ext uri="{FF2B5EF4-FFF2-40B4-BE49-F238E27FC236}">
                  <a16:creationId xmlns:a16="http://schemas.microsoft.com/office/drawing/2014/main" id="{021F8A7C-DE3F-4A85-AAB7-B5C00A9FEB17}"/>
                </a:ext>
              </a:extLst>
            </p:cNvPr>
            <p:cNvSpPr/>
            <p:nvPr/>
          </p:nvSpPr>
          <p:spPr>
            <a:xfrm>
              <a:off x="4879901" y="5543264"/>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3</a:t>
              </a:r>
            </a:p>
          </p:txBody>
        </p:sp>
        <p:cxnSp>
          <p:nvCxnSpPr>
            <p:cNvPr id="50" name="Straight Arrow Connector 74">
              <a:extLst>
                <a:ext uri="{FF2B5EF4-FFF2-40B4-BE49-F238E27FC236}">
                  <a16:creationId xmlns:a16="http://schemas.microsoft.com/office/drawing/2014/main" id="{B3A4694D-DF94-4584-BEDA-C475D1BDFC96}"/>
                </a:ext>
              </a:extLst>
            </p:cNvPr>
            <p:cNvCxnSpPr>
              <a:cxnSpLocks/>
              <a:stCxn id="37" idx="2"/>
              <a:endCxn id="49" idx="0"/>
            </p:cNvCxnSpPr>
            <p:nvPr/>
          </p:nvCxnSpPr>
          <p:spPr>
            <a:xfrm>
              <a:off x="4762665" y="5343304"/>
              <a:ext cx="368801" cy="199960"/>
            </a:xfrm>
            <a:prstGeom prst="straightConnector1">
              <a:avLst/>
            </a:prstGeom>
            <a:noFill/>
            <a:ln w="12700" cap="flat" cmpd="sng" algn="ctr">
              <a:solidFill>
                <a:sysClr val="windowText" lastClr="000000"/>
              </a:solidFill>
              <a:prstDash val="solid"/>
              <a:miter lim="800000"/>
              <a:tailEnd type="arrow"/>
            </a:ln>
            <a:effectLst/>
          </p:spPr>
        </p:cxnSp>
        <p:cxnSp>
          <p:nvCxnSpPr>
            <p:cNvPr id="51" name="Straight Arrow Connector 77">
              <a:extLst>
                <a:ext uri="{FF2B5EF4-FFF2-40B4-BE49-F238E27FC236}">
                  <a16:creationId xmlns:a16="http://schemas.microsoft.com/office/drawing/2014/main" id="{7E6A5CB2-B3BC-4CCD-AAD3-A0E9B143816A}"/>
                </a:ext>
              </a:extLst>
            </p:cNvPr>
            <p:cNvCxnSpPr>
              <a:cxnSpLocks/>
              <a:stCxn id="25" idx="2"/>
              <a:endCxn id="49" idx="0"/>
            </p:cNvCxnSpPr>
            <p:nvPr/>
          </p:nvCxnSpPr>
          <p:spPr>
            <a:xfrm flipH="1">
              <a:off x="5131466" y="3965798"/>
              <a:ext cx="319200" cy="1577466"/>
            </a:xfrm>
            <a:prstGeom prst="straightConnector1">
              <a:avLst/>
            </a:prstGeom>
            <a:noFill/>
            <a:ln w="12700" cap="flat" cmpd="sng" algn="ctr">
              <a:solidFill>
                <a:sysClr val="windowText" lastClr="000000"/>
              </a:solidFill>
              <a:prstDash val="solid"/>
              <a:miter lim="800000"/>
              <a:tailEnd type="arrow"/>
            </a:ln>
            <a:effectLst/>
          </p:spPr>
        </p:cxnSp>
        <p:sp>
          <p:nvSpPr>
            <p:cNvPr id="52" name="Rounded Rectangle 65">
              <a:extLst>
                <a:ext uri="{FF2B5EF4-FFF2-40B4-BE49-F238E27FC236}">
                  <a16:creationId xmlns:a16="http://schemas.microsoft.com/office/drawing/2014/main" id="{3C881AAB-6C28-4389-B899-138474F35AF6}"/>
                </a:ext>
              </a:extLst>
            </p:cNvPr>
            <p:cNvSpPr/>
            <p:nvPr/>
          </p:nvSpPr>
          <p:spPr>
            <a:xfrm>
              <a:off x="3475720" y="6252682"/>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R</a:t>
              </a:r>
            </a:p>
          </p:txBody>
        </p:sp>
        <p:cxnSp>
          <p:nvCxnSpPr>
            <p:cNvPr id="53" name="Straight Arrow Connector 66">
              <a:extLst>
                <a:ext uri="{FF2B5EF4-FFF2-40B4-BE49-F238E27FC236}">
                  <a16:creationId xmlns:a16="http://schemas.microsoft.com/office/drawing/2014/main" id="{D5051277-26B7-447C-A063-1BE0D24CE364}"/>
                </a:ext>
              </a:extLst>
            </p:cNvPr>
            <p:cNvCxnSpPr>
              <a:cxnSpLocks/>
              <a:stCxn id="46" idx="2"/>
              <a:endCxn id="52" idx="1"/>
            </p:cNvCxnSpPr>
            <p:nvPr/>
          </p:nvCxnSpPr>
          <p:spPr>
            <a:xfrm>
              <a:off x="2340130" y="5996182"/>
              <a:ext cx="1135590" cy="482959"/>
            </a:xfrm>
            <a:prstGeom prst="straightConnector1">
              <a:avLst/>
            </a:prstGeom>
            <a:noFill/>
            <a:ln w="12700" cap="flat" cmpd="sng" algn="ctr">
              <a:solidFill>
                <a:sysClr val="windowText" lastClr="000000"/>
              </a:solidFill>
              <a:prstDash val="solid"/>
              <a:miter lim="800000"/>
              <a:tailEnd type="arrow"/>
            </a:ln>
            <a:effectLst/>
          </p:spPr>
        </p:cxnSp>
        <p:cxnSp>
          <p:nvCxnSpPr>
            <p:cNvPr id="54" name="Straight Arrow Connector 69">
              <a:extLst>
                <a:ext uri="{FF2B5EF4-FFF2-40B4-BE49-F238E27FC236}">
                  <a16:creationId xmlns:a16="http://schemas.microsoft.com/office/drawing/2014/main" id="{38FAF82E-60FD-438C-B8F5-272BE3ED3631}"/>
                </a:ext>
              </a:extLst>
            </p:cNvPr>
            <p:cNvCxnSpPr>
              <a:cxnSpLocks/>
              <a:stCxn id="35" idx="2"/>
              <a:endCxn id="52" idx="0"/>
            </p:cNvCxnSpPr>
            <p:nvPr/>
          </p:nvCxnSpPr>
          <p:spPr>
            <a:xfrm>
              <a:off x="3382157" y="5990999"/>
              <a:ext cx="345128" cy="261683"/>
            </a:xfrm>
            <a:prstGeom prst="straightConnector1">
              <a:avLst/>
            </a:prstGeom>
            <a:noFill/>
            <a:ln w="12700" cap="flat" cmpd="sng" algn="ctr">
              <a:solidFill>
                <a:sysClr val="windowText" lastClr="000000"/>
              </a:solidFill>
              <a:prstDash val="solid"/>
              <a:miter lim="800000"/>
              <a:tailEnd type="arrow"/>
            </a:ln>
            <a:effectLst/>
          </p:spPr>
        </p:cxnSp>
        <p:cxnSp>
          <p:nvCxnSpPr>
            <p:cNvPr id="55" name="Straight Arrow Connector 70">
              <a:extLst>
                <a:ext uri="{FF2B5EF4-FFF2-40B4-BE49-F238E27FC236}">
                  <a16:creationId xmlns:a16="http://schemas.microsoft.com/office/drawing/2014/main" id="{68E7AEE2-6F78-40B6-8C66-BD93E055E1C5}"/>
                </a:ext>
              </a:extLst>
            </p:cNvPr>
            <p:cNvCxnSpPr>
              <a:cxnSpLocks/>
              <a:stCxn id="36" idx="2"/>
              <a:endCxn id="52" idx="0"/>
            </p:cNvCxnSpPr>
            <p:nvPr/>
          </p:nvCxnSpPr>
          <p:spPr>
            <a:xfrm flipH="1">
              <a:off x="3727285" y="5990999"/>
              <a:ext cx="345127" cy="261683"/>
            </a:xfrm>
            <a:prstGeom prst="straightConnector1">
              <a:avLst/>
            </a:prstGeom>
            <a:noFill/>
            <a:ln w="12700" cap="flat" cmpd="sng" algn="ctr">
              <a:solidFill>
                <a:sysClr val="windowText" lastClr="000000"/>
              </a:solidFill>
              <a:prstDash val="solid"/>
              <a:miter lim="800000"/>
              <a:tailEnd type="arrow"/>
            </a:ln>
            <a:effectLst/>
          </p:spPr>
        </p:cxnSp>
        <p:cxnSp>
          <p:nvCxnSpPr>
            <p:cNvPr id="56" name="Straight Arrow Connector 82">
              <a:extLst>
                <a:ext uri="{FF2B5EF4-FFF2-40B4-BE49-F238E27FC236}">
                  <a16:creationId xmlns:a16="http://schemas.microsoft.com/office/drawing/2014/main" id="{4C075B58-CF9D-4B7D-85B2-C88049E6E002}"/>
                </a:ext>
              </a:extLst>
            </p:cNvPr>
            <p:cNvCxnSpPr>
              <a:cxnSpLocks/>
              <a:stCxn id="49" idx="2"/>
              <a:endCxn id="52" idx="3"/>
            </p:cNvCxnSpPr>
            <p:nvPr/>
          </p:nvCxnSpPr>
          <p:spPr>
            <a:xfrm flipH="1">
              <a:off x="3978849" y="5996182"/>
              <a:ext cx="1152617" cy="482959"/>
            </a:xfrm>
            <a:prstGeom prst="straightConnector1">
              <a:avLst/>
            </a:prstGeom>
            <a:noFill/>
            <a:ln w="12700" cap="flat" cmpd="sng" algn="ctr">
              <a:solidFill>
                <a:sysClr val="windowText" lastClr="000000"/>
              </a:solidFill>
              <a:prstDash val="solid"/>
              <a:miter lim="800000"/>
              <a:tailEnd type="arrow"/>
            </a:ln>
            <a:effectLst/>
          </p:spPr>
        </p:cxnSp>
      </p:grpSp>
      <p:cxnSp>
        <p:nvCxnSpPr>
          <p:cNvPr id="58" name="直接箭头连接符 57">
            <a:extLst>
              <a:ext uri="{FF2B5EF4-FFF2-40B4-BE49-F238E27FC236}">
                <a16:creationId xmlns:a16="http://schemas.microsoft.com/office/drawing/2014/main" id="{1F17F9A4-7A70-439B-865C-ED03330C97B0}"/>
              </a:ext>
            </a:extLst>
          </p:cNvPr>
          <p:cNvCxnSpPr>
            <a:cxnSpLocks/>
          </p:cNvCxnSpPr>
          <p:nvPr/>
        </p:nvCxnSpPr>
        <p:spPr bwMode="auto">
          <a:xfrm flipH="1" flipV="1">
            <a:off x="2975806" y="4419598"/>
            <a:ext cx="1594105" cy="769181"/>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9" name="直接箭头连接符 58">
            <a:extLst>
              <a:ext uri="{FF2B5EF4-FFF2-40B4-BE49-F238E27FC236}">
                <a16:creationId xmlns:a16="http://schemas.microsoft.com/office/drawing/2014/main" id="{EFB8A549-D9E1-4311-9125-2D4F78315023}"/>
              </a:ext>
            </a:extLst>
          </p:cNvPr>
          <p:cNvCxnSpPr>
            <a:cxnSpLocks/>
          </p:cNvCxnSpPr>
          <p:nvPr/>
        </p:nvCxnSpPr>
        <p:spPr bwMode="auto">
          <a:xfrm flipH="1">
            <a:off x="2955127" y="5350166"/>
            <a:ext cx="1623756" cy="1279234"/>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482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a:xfrm>
            <a:off x="609441" y="1447801"/>
            <a:ext cx="10969943" cy="1675257"/>
          </a:xfrm>
        </p:spPr>
        <p:txBody>
          <a:bodyPr/>
          <a:lstStyle/>
          <a:p>
            <a:r>
              <a:rPr lang="en-US" altLang="zh-CN" dirty="0"/>
              <a:t>Step 2: Searching</a:t>
            </a:r>
          </a:p>
          <a:p>
            <a:pPr lvl="1"/>
            <a:r>
              <a:rPr lang="en-US" altLang="zh-CN" dirty="0"/>
              <a:t>Retrieve a </a:t>
            </a:r>
            <a:r>
              <a:rPr lang="en-US" altLang="zh-CN" dirty="0" err="1"/>
              <a:t>pECDAG</a:t>
            </a:r>
            <a:r>
              <a:rPr lang="en-US" altLang="zh-CN" dirty="0"/>
              <a:t> from un-searched pool</a:t>
            </a:r>
          </a:p>
          <a:p>
            <a:pPr lvl="1"/>
            <a:r>
              <a:rPr lang="en-US" altLang="zh-CN" dirty="0"/>
              <a:t>Examine all its neighbors</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17</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6124273" y="4038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6" name="Oval 19">
            <a:extLst>
              <a:ext uri="{FF2B5EF4-FFF2-40B4-BE49-F238E27FC236}">
                <a16:creationId xmlns:a16="http://schemas.microsoft.com/office/drawing/2014/main" id="{98AC5184-A1E2-475B-87ED-076FC90EEBAB}"/>
              </a:ext>
            </a:extLst>
          </p:cNvPr>
          <p:cNvSpPr/>
          <p:nvPr/>
        </p:nvSpPr>
        <p:spPr>
          <a:xfrm>
            <a:off x="4503880" y="4129760"/>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6124814" y="5313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9142412" y="4038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10103151" y="4433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9142953" y="5313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sp>
        <p:nvSpPr>
          <p:cNvPr id="41" name="Oval 19">
            <a:extLst>
              <a:ext uri="{FF2B5EF4-FFF2-40B4-BE49-F238E27FC236}">
                <a16:creationId xmlns:a16="http://schemas.microsoft.com/office/drawing/2014/main" id="{A69F512D-147F-4342-85D3-81F60DFB9305}"/>
              </a:ext>
            </a:extLst>
          </p:cNvPr>
          <p:cNvSpPr/>
          <p:nvPr/>
        </p:nvSpPr>
        <p:spPr>
          <a:xfrm>
            <a:off x="4199080" y="4586960"/>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2" name="Oval 19">
            <a:extLst>
              <a:ext uri="{FF2B5EF4-FFF2-40B4-BE49-F238E27FC236}">
                <a16:creationId xmlns:a16="http://schemas.microsoft.com/office/drawing/2014/main" id="{0ACC335C-3ABE-4933-8CBF-7771B273C35E}"/>
              </a:ext>
            </a:extLst>
          </p:cNvPr>
          <p:cNvSpPr/>
          <p:nvPr/>
        </p:nvSpPr>
        <p:spPr>
          <a:xfrm>
            <a:off x="4503880" y="4586960"/>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3" name="Oval 19">
            <a:extLst>
              <a:ext uri="{FF2B5EF4-FFF2-40B4-BE49-F238E27FC236}">
                <a16:creationId xmlns:a16="http://schemas.microsoft.com/office/drawing/2014/main" id="{E7CC2493-9B98-4A5D-9984-DD4CCDE49293}"/>
              </a:ext>
            </a:extLst>
          </p:cNvPr>
          <p:cNvSpPr/>
          <p:nvPr/>
        </p:nvSpPr>
        <p:spPr>
          <a:xfrm>
            <a:off x="4815490" y="4586960"/>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4" name="Oval 19">
            <a:extLst>
              <a:ext uri="{FF2B5EF4-FFF2-40B4-BE49-F238E27FC236}">
                <a16:creationId xmlns:a16="http://schemas.microsoft.com/office/drawing/2014/main" id="{2DE065F0-D238-4C1B-B0FA-38954D927783}"/>
              </a:ext>
            </a:extLst>
          </p:cNvPr>
          <p:cNvSpPr/>
          <p:nvPr/>
        </p:nvSpPr>
        <p:spPr>
          <a:xfrm>
            <a:off x="4199080" y="4808382"/>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5" name="Oval 19">
            <a:extLst>
              <a:ext uri="{FF2B5EF4-FFF2-40B4-BE49-F238E27FC236}">
                <a16:creationId xmlns:a16="http://schemas.microsoft.com/office/drawing/2014/main" id="{29A64703-D136-4F33-8058-A6F1D4D9BE7C}"/>
              </a:ext>
            </a:extLst>
          </p:cNvPr>
          <p:cNvSpPr/>
          <p:nvPr/>
        </p:nvSpPr>
        <p:spPr>
          <a:xfrm>
            <a:off x="4503880" y="4808382"/>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6" name="Oval 19">
            <a:extLst>
              <a:ext uri="{FF2B5EF4-FFF2-40B4-BE49-F238E27FC236}">
                <a16:creationId xmlns:a16="http://schemas.microsoft.com/office/drawing/2014/main" id="{32A04785-E063-4A63-816F-2B5992204AD5}"/>
              </a:ext>
            </a:extLst>
          </p:cNvPr>
          <p:cNvSpPr/>
          <p:nvPr/>
        </p:nvSpPr>
        <p:spPr>
          <a:xfrm>
            <a:off x="4815490" y="4808382"/>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7" name="Oval 19">
            <a:extLst>
              <a:ext uri="{FF2B5EF4-FFF2-40B4-BE49-F238E27FC236}">
                <a16:creationId xmlns:a16="http://schemas.microsoft.com/office/drawing/2014/main" id="{96368595-97A2-4D9E-A581-058D5C96A1F3}"/>
              </a:ext>
            </a:extLst>
          </p:cNvPr>
          <p:cNvSpPr/>
          <p:nvPr/>
        </p:nvSpPr>
        <p:spPr>
          <a:xfrm>
            <a:off x="4199080" y="5042677"/>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8" name="Oval 19">
            <a:extLst>
              <a:ext uri="{FF2B5EF4-FFF2-40B4-BE49-F238E27FC236}">
                <a16:creationId xmlns:a16="http://schemas.microsoft.com/office/drawing/2014/main" id="{E37C07B9-45B2-4D71-BBA8-F9AF184C5D27}"/>
              </a:ext>
            </a:extLst>
          </p:cNvPr>
          <p:cNvSpPr/>
          <p:nvPr/>
        </p:nvSpPr>
        <p:spPr>
          <a:xfrm>
            <a:off x="4503880" y="5042677"/>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9" name="Oval 19">
            <a:extLst>
              <a:ext uri="{FF2B5EF4-FFF2-40B4-BE49-F238E27FC236}">
                <a16:creationId xmlns:a16="http://schemas.microsoft.com/office/drawing/2014/main" id="{B14E7FE9-2858-4AA5-A58E-8F7061C8B1BA}"/>
              </a:ext>
            </a:extLst>
          </p:cNvPr>
          <p:cNvSpPr/>
          <p:nvPr/>
        </p:nvSpPr>
        <p:spPr>
          <a:xfrm>
            <a:off x="4815490" y="5042677"/>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0" name="Oval 19">
            <a:extLst>
              <a:ext uri="{FF2B5EF4-FFF2-40B4-BE49-F238E27FC236}">
                <a16:creationId xmlns:a16="http://schemas.microsoft.com/office/drawing/2014/main" id="{0440451D-88E4-49F8-B9C1-748CD5420C9A}"/>
              </a:ext>
            </a:extLst>
          </p:cNvPr>
          <p:cNvSpPr/>
          <p:nvPr/>
        </p:nvSpPr>
        <p:spPr>
          <a:xfrm>
            <a:off x="4199080" y="5264099"/>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1" name="Oval 19">
            <a:extLst>
              <a:ext uri="{FF2B5EF4-FFF2-40B4-BE49-F238E27FC236}">
                <a16:creationId xmlns:a16="http://schemas.microsoft.com/office/drawing/2014/main" id="{532D6B75-9DA9-4D4B-9358-7E0D2E9BB0A6}"/>
              </a:ext>
            </a:extLst>
          </p:cNvPr>
          <p:cNvSpPr/>
          <p:nvPr/>
        </p:nvSpPr>
        <p:spPr>
          <a:xfrm>
            <a:off x="4503880" y="5264099"/>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2" name="Oval 19">
            <a:extLst>
              <a:ext uri="{FF2B5EF4-FFF2-40B4-BE49-F238E27FC236}">
                <a16:creationId xmlns:a16="http://schemas.microsoft.com/office/drawing/2014/main" id="{1E2A64B6-901D-41D1-B864-6ED17B1DB8BC}"/>
              </a:ext>
            </a:extLst>
          </p:cNvPr>
          <p:cNvSpPr/>
          <p:nvPr/>
        </p:nvSpPr>
        <p:spPr>
          <a:xfrm>
            <a:off x="4815490" y="5264099"/>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3" name="Oval 19">
            <a:extLst>
              <a:ext uri="{FF2B5EF4-FFF2-40B4-BE49-F238E27FC236}">
                <a16:creationId xmlns:a16="http://schemas.microsoft.com/office/drawing/2014/main" id="{3F093D4F-DBCF-4587-B01D-D1C928C4D882}"/>
              </a:ext>
            </a:extLst>
          </p:cNvPr>
          <p:cNvSpPr/>
          <p:nvPr/>
        </p:nvSpPr>
        <p:spPr>
          <a:xfrm>
            <a:off x="4199080" y="5509419"/>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4" name="Oval 19">
            <a:extLst>
              <a:ext uri="{FF2B5EF4-FFF2-40B4-BE49-F238E27FC236}">
                <a16:creationId xmlns:a16="http://schemas.microsoft.com/office/drawing/2014/main" id="{3FD72F98-B5BF-4D48-9FEB-3D46F07E974C}"/>
              </a:ext>
            </a:extLst>
          </p:cNvPr>
          <p:cNvSpPr/>
          <p:nvPr/>
        </p:nvSpPr>
        <p:spPr>
          <a:xfrm>
            <a:off x="4503880" y="5509419"/>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5" name="Oval 19">
            <a:extLst>
              <a:ext uri="{FF2B5EF4-FFF2-40B4-BE49-F238E27FC236}">
                <a16:creationId xmlns:a16="http://schemas.microsoft.com/office/drawing/2014/main" id="{BABB0847-F678-4A87-A03A-6A89B80BABF8}"/>
              </a:ext>
            </a:extLst>
          </p:cNvPr>
          <p:cNvSpPr/>
          <p:nvPr/>
        </p:nvSpPr>
        <p:spPr>
          <a:xfrm>
            <a:off x="4815490" y="5509419"/>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6" name="Oval 19">
            <a:extLst>
              <a:ext uri="{FF2B5EF4-FFF2-40B4-BE49-F238E27FC236}">
                <a16:creationId xmlns:a16="http://schemas.microsoft.com/office/drawing/2014/main" id="{FF8080E4-4839-409C-A609-CACBC1A34F05}"/>
              </a:ext>
            </a:extLst>
          </p:cNvPr>
          <p:cNvSpPr/>
          <p:nvPr/>
        </p:nvSpPr>
        <p:spPr>
          <a:xfrm>
            <a:off x="4199080" y="5730841"/>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7" name="Oval 19">
            <a:extLst>
              <a:ext uri="{FF2B5EF4-FFF2-40B4-BE49-F238E27FC236}">
                <a16:creationId xmlns:a16="http://schemas.microsoft.com/office/drawing/2014/main" id="{FB346D26-A5E0-42DF-AB48-53C5B2974256}"/>
              </a:ext>
            </a:extLst>
          </p:cNvPr>
          <p:cNvSpPr/>
          <p:nvPr/>
        </p:nvSpPr>
        <p:spPr>
          <a:xfrm>
            <a:off x="4503880" y="5730841"/>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8" name="Oval 19">
            <a:extLst>
              <a:ext uri="{FF2B5EF4-FFF2-40B4-BE49-F238E27FC236}">
                <a16:creationId xmlns:a16="http://schemas.microsoft.com/office/drawing/2014/main" id="{2006DCF7-83A3-40BC-8906-14F8FEB1315B}"/>
              </a:ext>
            </a:extLst>
          </p:cNvPr>
          <p:cNvSpPr/>
          <p:nvPr/>
        </p:nvSpPr>
        <p:spPr>
          <a:xfrm>
            <a:off x="4815490" y="5730841"/>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59" name="Oval 19">
            <a:extLst>
              <a:ext uri="{FF2B5EF4-FFF2-40B4-BE49-F238E27FC236}">
                <a16:creationId xmlns:a16="http://schemas.microsoft.com/office/drawing/2014/main" id="{BE811C3F-EC4E-4D19-9D02-3015195BC3C9}"/>
              </a:ext>
            </a:extLst>
          </p:cNvPr>
          <p:cNvSpPr/>
          <p:nvPr/>
        </p:nvSpPr>
        <p:spPr>
          <a:xfrm>
            <a:off x="4199080" y="5965136"/>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60" name="Oval 19">
            <a:extLst>
              <a:ext uri="{FF2B5EF4-FFF2-40B4-BE49-F238E27FC236}">
                <a16:creationId xmlns:a16="http://schemas.microsoft.com/office/drawing/2014/main" id="{611E4F0B-5CA7-41F2-B156-4FF6936E84F5}"/>
              </a:ext>
            </a:extLst>
          </p:cNvPr>
          <p:cNvSpPr/>
          <p:nvPr/>
        </p:nvSpPr>
        <p:spPr>
          <a:xfrm>
            <a:off x="4503880" y="5965136"/>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61" name="Oval 19">
            <a:extLst>
              <a:ext uri="{FF2B5EF4-FFF2-40B4-BE49-F238E27FC236}">
                <a16:creationId xmlns:a16="http://schemas.microsoft.com/office/drawing/2014/main" id="{F639DC2B-28C8-49A2-B706-32FBB8FEF40F}"/>
              </a:ext>
            </a:extLst>
          </p:cNvPr>
          <p:cNvSpPr/>
          <p:nvPr/>
        </p:nvSpPr>
        <p:spPr>
          <a:xfrm>
            <a:off x="4815490" y="5965136"/>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62" name="Oval 19">
            <a:extLst>
              <a:ext uri="{FF2B5EF4-FFF2-40B4-BE49-F238E27FC236}">
                <a16:creationId xmlns:a16="http://schemas.microsoft.com/office/drawing/2014/main" id="{AC50053F-2BF2-474C-99C1-1182B6B5E5D1}"/>
              </a:ext>
            </a:extLst>
          </p:cNvPr>
          <p:cNvSpPr/>
          <p:nvPr/>
        </p:nvSpPr>
        <p:spPr>
          <a:xfrm>
            <a:off x="4199080" y="6186558"/>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63" name="Oval 19">
            <a:extLst>
              <a:ext uri="{FF2B5EF4-FFF2-40B4-BE49-F238E27FC236}">
                <a16:creationId xmlns:a16="http://schemas.microsoft.com/office/drawing/2014/main" id="{2AF70A52-256A-45E6-900F-D3642125A1EE}"/>
              </a:ext>
            </a:extLst>
          </p:cNvPr>
          <p:cNvSpPr/>
          <p:nvPr/>
        </p:nvSpPr>
        <p:spPr>
          <a:xfrm>
            <a:off x="4503880" y="6186558"/>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64" name="Oval 19">
            <a:extLst>
              <a:ext uri="{FF2B5EF4-FFF2-40B4-BE49-F238E27FC236}">
                <a16:creationId xmlns:a16="http://schemas.microsoft.com/office/drawing/2014/main" id="{A9B1B146-E912-434D-84E2-BD1DC4C7E52F}"/>
              </a:ext>
            </a:extLst>
          </p:cNvPr>
          <p:cNvSpPr/>
          <p:nvPr/>
        </p:nvSpPr>
        <p:spPr>
          <a:xfrm>
            <a:off x="4815490" y="6186558"/>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grpSp>
        <p:nvGrpSpPr>
          <p:cNvPr id="65" name="组合 64">
            <a:extLst>
              <a:ext uri="{FF2B5EF4-FFF2-40B4-BE49-F238E27FC236}">
                <a16:creationId xmlns:a16="http://schemas.microsoft.com/office/drawing/2014/main" id="{97C86019-8E42-4138-A64D-795AD1AD7393}"/>
              </a:ext>
            </a:extLst>
          </p:cNvPr>
          <p:cNvGrpSpPr/>
          <p:nvPr/>
        </p:nvGrpSpPr>
        <p:grpSpPr>
          <a:xfrm>
            <a:off x="353078" y="3429000"/>
            <a:ext cx="2756703" cy="2286001"/>
            <a:chOff x="1751012" y="3505129"/>
            <a:chExt cx="3951218" cy="3200471"/>
          </a:xfrm>
        </p:grpSpPr>
        <p:sp>
          <p:nvSpPr>
            <p:cNvPr id="66" name="Rounded Rectangle 19">
              <a:extLst>
                <a:ext uri="{FF2B5EF4-FFF2-40B4-BE49-F238E27FC236}">
                  <a16:creationId xmlns:a16="http://schemas.microsoft.com/office/drawing/2014/main" id="{EDFB9BA7-A698-4027-A9F6-0B9191A3839F}"/>
                </a:ext>
              </a:extLst>
            </p:cNvPr>
            <p:cNvSpPr/>
            <p:nvPr/>
          </p:nvSpPr>
          <p:spPr>
            <a:xfrm>
              <a:off x="3823098" y="3506030"/>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prstClr val="black"/>
                  </a:solidFill>
                  <a:effectLst/>
                  <a:uLnTx/>
                  <a:uFillTx/>
                  <a:latin typeface="Calibri" panose="020F0502020204030204"/>
                  <a:ea typeface="+mn-ea"/>
                  <a:cs typeface="+mn-cs"/>
                </a:rPr>
                <a:t>1</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sp>
          <p:nvSpPr>
            <p:cNvPr id="67" name="Rounded Rectangle 22">
              <a:extLst>
                <a:ext uri="{FF2B5EF4-FFF2-40B4-BE49-F238E27FC236}">
                  <a16:creationId xmlns:a16="http://schemas.microsoft.com/office/drawing/2014/main" id="{7697A6F4-B7BB-44E5-98D4-BDEC43A64AA3}"/>
                </a:ext>
              </a:extLst>
            </p:cNvPr>
            <p:cNvSpPr/>
            <p:nvPr/>
          </p:nvSpPr>
          <p:spPr>
            <a:xfrm>
              <a:off x="3130594" y="3506030"/>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9</a:t>
              </a:r>
            </a:p>
          </p:txBody>
        </p:sp>
        <p:sp>
          <p:nvSpPr>
            <p:cNvPr id="68" name="Rounded Rectangle 26">
              <a:extLst>
                <a:ext uri="{FF2B5EF4-FFF2-40B4-BE49-F238E27FC236}">
                  <a16:creationId xmlns:a16="http://schemas.microsoft.com/office/drawing/2014/main" id="{6D065897-074D-4B7D-BE33-06628742B669}"/>
                </a:ext>
              </a:extLst>
            </p:cNvPr>
            <p:cNvSpPr/>
            <p:nvPr/>
          </p:nvSpPr>
          <p:spPr>
            <a:xfrm>
              <a:off x="1751012" y="3505129"/>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4</a:t>
              </a:r>
            </a:p>
          </p:txBody>
        </p:sp>
        <p:sp>
          <p:nvSpPr>
            <p:cNvPr id="69" name="Rounded Rectangle 21">
              <a:extLst>
                <a:ext uri="{FF2B5EF4-FFF2-40B4-BE49-F238E27FC236}">
                  <a16:creationId xmlns:a16="http://schemas.microsoft.com/office/drawing/2014/main" id="{DE5CC26F-C750-43D7-BB95-C418EFB98400}"/>
                </a:ext>
              </a:extLst>
            </p:cNvPr>
            <p:cNvSpPr/>
            <p:nvPr/>
          </p:nvSpPr>
          <p:spPr>
            <a:xfrm>
              <a:off x="5199101" y="3512880"/>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5</a:t>
              </a:r>
            </a:p>
          </p:txBody>
        </p:sp>
        <p:sp>
          <p:nvSpPr>
            <p:cNvPr id="70" name="Rounded Rectangle 23">
              <a:extLst>
                <a:ext uri="{FF2B5EF4-FFF2-40B4-BE49-F238E27FC236}">
                  <a16:creationId xmlns:a16="http://schemas.microsoft.com/office/drawing/2014/main" id="{1AA0C03B-D840-439A-8AC6-683BDEB03DE0}"/>
                </a:ext>
              </a:extLst>
            </p:cNvPr>
            <p:cNvSpPr/>
            <p:nvPr/>
          </p:nvSpPr>
          <p:spPr>
            <a:xfrm>
              <a:off x="2441265" y="3506030"/>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8</a:t>
              </a:r>
            </a:p>
          </p:txBody>
        </p:sp>
        <p:sp>
          <p:nvSpPr>
            <p:cNvPr id="71" name="Rounded Rectangle 24">
              <a:extLst>
                <a:ext uri="{FF2B5EF4-FFF2-40B4-BE49-F238E27FC236}">
                  <a16:creationId xmlns:a16="http://schemas.microsoft.com/office/drawing/2014/main" id="{1E424214-5D57-41A3-8325-C8DFCD967C8A}"/>
                </a:ext>
              </a:extLst>
            </p:cNvPr>
            <p:cNvSpPr/>
            <p:nvPr/>
          </p:nvSpPr>
          <p:spPr>
            <a:xfrm>
              <a:off x="3130593" y="4237508"/>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16</a:t>
              </a:r>
            </a:p>
          </p:txBody>
        </p:sp>
        <p:sp>
          <p:nvSpPr>
            <p:cNvPr id="72" name="Rounded Rectangle 30">
              <a:extLst>
                <a:ext uri="{FF2B5EF4-FFF2-40B4-BE49-F238E27FC236}">
                  <a16:creationId xmlns:a16="http://schemas.microsoft.com/office/drawing/2014/main" id="{B2B1ACB7-BCFD-4863-89D2-62E6CFDECAE3}"/>
                </a:ext>
              </a:extLst>
            </p:cNvPr>
            <p:cNvSpPr/>
            <p:nvPr/>
          </p:nvSpPr>
          <p:spPr>
            <a:xfrm>
              <a:off x="3820847" y="4237508"/>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17</a:t>
              </a:r>
            </a:p>
          </p:txBody>
        </p:sp>
        <p:cxnSp>
          <p:nvCxnSpPr>
            <p:cNvPr id="73" name="Straight Arrow Connector 33">
              <a:extLst>
                <a:ext uri="{FF2B5EF4-FFF2-40B4-BE49-F238E27FC236}">
                  <a16:creationId xmlns:a16="http://schemas.microsoft.com/office/drawing/2014/main" id="{6F5A6348-4CFF-43DE-BC37-A754A8B01CA2}"/>
                </a:ext>
              </a:extLst>
            </p:cNvPr>
            <p:cNvCxnSpPr>
              <a:cxnSpLocks/>
              <a:stCxn id="67" idx="2"/>
              <a:endCxn id="71" idx="0"/>
            </p:cNvCxnSpPr>
            <p:nvPr/>
          </p:nvCxnSpPr>
          <p:spPr>
            <a:xfrm flipH="1">
              <a:off x="3382158" y="3958948"/>
              <a:ext cx="1" cy="278560"/>
            </a:xfrm>
            <a:prstGeom prst="straightConnector1">
              <a:avLst/>
            </a:prstGeom>
            <a:noFill/>
            <a:ln w="12700" cap="flat" cmpd="sng" algn="ctr">
              <a:solidFill>
                <a:sysClr val="windowText" lastClr="000000"/>
              </a:solidFill>
              <a:prstDash val="solid"/>
              <a:miter lim="800000"/>
              <a:tailEnd type="arrow"/>
            </a:ln>
            <a:effectLst/>
          </p:spPr>
        </p:cxnSp>
        <p:cxnSp>
          <p:nvCxnSpPr>
            <p:cNvPr id="74" name="Straight Arrow Connector 34">
              <a:extLst>
                <a:ext uri="{FF2B5EF4-FFF2-40B4-BE49-F238E27FC236}">
                  <a16:creationId xmlns:a16="http://schemas.microsoft.com/office/drawing/2014/main" id="{3848ACBE-BC73-42E2-BA16-4F9DDE4C1311}"/>
                </a:ext>
              </a:extLst>
            </p:cNvPr>
            <p:cNvCxnSpPr>
              <a:cxnSpLocks/>
              <a:stCxn id="67" idx="2"/>
              <a:endCxn id="72" idx="0"/>
            </p:cNvCxnSpPr>
            <p:nvPr/>
          </p:nvCxnSpPr>
          <p:spPr>
            <a:xfrm>
              <a:off x="3382159" y="3958948"/>
              <a:ext cx="690253" cy="278560"/>
            </a:xfrm>
            <a:prstGeom prst="straightConnector1">
              <a:avLst/>
            </a:prstGeom>
            <a:noFill/>
            <a:ln w="12700" cap="flat" cmpd="sng" algn="ctr">
              <a:solidFill>
                <a:sysClr val="windowText" lastClr="000000"/>
              </a:solidFill>
              <a:prstDash val="solid"/>
              <a:miter lim="800000"/>
              <a:tailEnd type="arrow"/>
            </a:ln>
            <a:effectLst/>
          </p:spPr>
        </p:cxnSp>
        <p:cxnSp>
          <p:nvCxnSpPr>
            <p:cNvPr id="75" name="Straight Arrow Connector 35">
              <a:extLst>
                <a:ext uri="{FF2B5EF4-FFF2-40B4-BE49-F238E27FC236}">
                  <a16:creationId xmlns:a16="http://schemas.microsoft.com/office/drawing/2014/main" id="{1AE6A889-B3F5-4874-9580-770F0690F49D}"/>
                </a:ext>
              </a:extLst>
            </p:cNvPr>
            <p:cNvCxnSpPr>
              <a:cxnSpLocks/>
              <a:stCxn id="66" idx="2"/>
              <a:endCxn id="72" idx="0"/>
            </p:cNvCxnSpPr>
            <p:nvPr/>
          </p:nvCxnSpPr>
          <p:spPr>
            <a:xfrm flipH="1">
              <a:off x="4072412" y="3958948"/>
              <a:ext cx="2251" cy="278560"/>
            </a:xfrm>
            <a:prstGeom prst="straightConnector1">
              <a:avLst/>
            </a:prstGeom>
            <a:noFill/>
            <a:ln w="12700" cap="flat" cmpd="sng" algn="ctr">
              <a:solidFill>
                <a:sysClr val="windowText" lastClr="000000"/>
              </a:solidFill>
              <a:prstDash val="solid"/>
              <a:miter lim="800000"/>
              <a:tailEnd type="arrow"/>
            </a:ln>
            <a:effectLst/>
          </p:spPr>
        </p:cxnSp>
        <p:cxnSp>
          <p:nvCxnSpPr>
            <p:cNvPr id="76" name="Straight Arrow Connector 36">
              <a:extLst>
                <a:ext uri="{FF2B5EF4-FFF2-40B4-BE49-F238E27FC236}">
                  <a16:creationId xmlns:a16="http://schemas.microsoft.com/office/drawing/2014/main" id="{E505073A-E29E-45EA-B1EB-F706AEEAF3FE}"/>
                </a:ext>
              </a:extLst>
            </p:cNvPr>
            <p:cNvCxnSpPr>
              <a:cxnSpLocks/>
              <a:stCxn id="66" idx="2"/>
              <a:endCxn id="71" idx="0"/>
            </p:cNvCxnSpPr>
            <p:nvPr/>
          </p:nvCxnSpPr>
          <p:spPr>
            <a:xfrm flipH="1">
              <a:off x="3382158" y="3958948"/>
              <a:ext cx="692505" cy="278560"/>
            </a:xfrm>
            <a:prstGeom prst="straightConnector1">
              <a:avLst/>
            </a:prstGeom>
            <a:noFill/>
            <a:ln w="12700" cap="flat" cmpd="sng" algn="ctr">
              <a:solidFill>
                <a:sysClr val="windowText" lastClr="000000"/>
              </a:solidFill>
              <a:prstDash val="solid"/>
              <a:miter lim="800000"/>
              <a:tailEnd type="arrow"/>
            </a:ln>
            <a:effectLst/>
          </p:spPr>
        </p:cxnSp>
        <p:sp>
          <p:nvSpPr>
            <p:cNvPr id="77" name="Rounded Rectangle 39">
              <a:extLst>
                <a:ext uri="{FF2B5EF4-FFF2-40B4-BE49-F238E27FC236}">
                  <a16:creationId xmlns:a16="http://schemas.microsoft.com/office/drawing/2014/main" id="{10D5E7AA-3E8A-44C6-934D-5E0A6E854FE7}"/>
                </a:ext>
              </a:extLst>
            </p:cNvPr>
            <p:cNvSpPr/>
            <p:nvPr/>
          </p:nvSpPr>
          <p:spPr>
            <a:xfrm>
              <a:off x="4511100" y="3511214"/>
              <a:ext cx="503129" cy="452918"/>
            </a:xfrm>
            <a:prstGeom prst="roundRect">
              <a:avLst/>
            </a:prstGeom>
            <a:solidFill>
              <a:srgbClr val="5B9BD5"/>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13</a:t>
              </a:r>
            </a:p>
          </p:txBody>
        </p:sp>
        <p:sp>
          <p:nvSpPr>
            <p:cNvPr id="78" name="Rounded Rectangle 42">
              <a:extLst>
                <a:ext uri="{FF2B5EF4-FFF2-40B4-BE49-F238E27FC236}">
                  <a16:creationId xmlns:a16="http://schemas.microsoft.com/office/drawing/2014/main" id="{ED9C1EA1-5CAC-4772-8432-52DBF277ABBD}"/>
                </a:ext>
              </a:extLst>
            </p:cNvPr>
            <p:cNvSpPr/>
            <p:nvPr/>
          </p:nvSpPr>
          <p:spPr>
            <a:xfrm>
              <a:off x="2441265" y="4890386"/>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18</a:t>
              </a:r>
            </a:p>
          </p:txBody>
        </p:sp>
        <p:sp>
          <p:nvSpPr>
            <p:cNvPr id="79" name="Rounded Rectangle 44">
              <a:extLst>
                <a:ext uri="{FF2B5EF4-FFF2-40B4-BE49-F238E27FC236}">
                  <a16:creationId xmlns:a16="http://schemas.microsoft.com/office/drawing/2014/main" id="{59811184-37A6-48BB-AA2B-72EDAB1D893D}"/>
                </a:ext>
              </a:extLst>
            </p:cNvPr>
            <p:cNvSpPr/>
            <p:nvPr/>
          </p:nvSpPr>
          <p:spPr>
            <a:xfrm>
              <a:off x="3130592" y="5538081"/>
              <a:ext cx="503129" cy="452918"/>
            </a:xfrm>
            <a:prstGeom prst="roundRect">
              <a:avLst/>
            </a:prstGeom>
            <a:solidFill>
              <a:srgbClr val="FFC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80" name="Rounded Rectangle 45">
              <a:extLst>
                <a:ext uri="{FF2B5EF4-FFF2-40B4-BE49-F238E27FC236}">
                  <a16:creationId xmlns:a16="http://schemas.microsoft.com/office/drawing/2014/main" id="{F5E3E450-4097-4ABF-9D9F-9B821EC89E2A}"/>
                </a:ext>
              </a:extLst>
            </p:cNvPr>
            <p:cNvSpPr/>
            <p:nvPr/>
          </p:nvSpPr>
          <p:spPr>
            <a:xfrm>
              <a:off x="3820847" y="5538081"/>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a:t>
              </a:r>
            </a:p>
          </p:txBody>
        </p:sp>
        <p:sp>
          <p:nvSpPr>
            <p:cNvPr id="81" name="Rounded Rectangle 47">
              <a:extLst>
                <a:ext uri="{FF2B5EF4-FFF2-40B4-BE49-F238E27FC236}">
                  <a16:creationId xmlns:a16="http://schemas.microsoft.com/office/drawing/2014/main" id="{60F35714-7BCA-4F8F-A372-1C922A7AFBAC}"/>
                </a:ext>
              </a:extLst>
            </p:cNvPr>
            <p:cNvSpPr/>
            <p:nvPr/>
          </p:nvSpPr>
          <p:spPr>
            <a:xfrm>
              <a:off x="4511100" y="4890386"/>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19</a:t>
              </a:r>
            </a:p>
          </p:txBody>
        </p:sp>
        <p:cxnSp>
          <p:nvCxnSpPr>
            <p:cNvPr id="82" name="Straight Arrow Connector 48">
              <a:extLst>
                <a:ext uri="{FF2B5EF4-FFF2-40B4-BE49-F238E27FC236}">
                  <a16:creationId xmlns:a16="http://schemas.microsoft.com/office/drawing/2014/main" id="{DC7F6EA9-AEE2-4DCA-9CD3-726B01C9B7CA}"/>
                </a:ext>
              </a:extLst>
            </p:cNvPr>
            <p:cNvCxnSpPr>
              <a:cxnSpLocks/>
              <a:stCxn id="70" idx="2"/>
              <a:endCxn id="78" idx="0"/>
            </p:cNvCxnSpPr>
            <p:nvPr/>
          </p:nvCxnSpPr>
          <p:spPr>
            <a:xfrm>
              <a:off x="2692830" y="3958948"/>
              <a:ext cx="0" cy="931438"/>
            </a:xfrm>
            <a:prstGeom prst="straightConnector1">
              <a:avLst/>
            </a:prstGeom>
            <a:noFill/>
            <a:ln w="12700" cap="flat" cmpd="sng" algn="ctr">
              <a:solidFill>
                <a:sysClr val="windowText" lastClr="000000"/>
              </a:solidFill>
              <a:prstDash val="solid"/>
              <a:miter lim="800000"/>
              <a:tailEnd type="arrow"/>
            </a:ln>
            <a:effectLst/>
          </p:spPr>
        </p:cxnSp>
        <p:cxnSp>
          <p:nvCxnSpPr>
            <p:cNvPr id="83" name="Straight Arrow Connector 50">
              <a:extLst>
                <a:ext uri="{FF2B5EF4-FFF2-40B4-BE49-F238E27FC236}">
                  <a16:creationId xmlns:a16="http://schemas.microsoft.com/office/drawing/2014/main" id="{1836B31A-2ABE-484D-BA40-6C816E1323FD}"/>
                </a:ext>
              </a:extLst>
            </p:cNvPr>
            <p:cNvCxnSpPr>
              <a:cxnSpLocks/>
              <a:stCxn id="70" idx="2"/>
            </p:cNvCxnSpPr>
            <p:nvPr/>
          </p:nvCxnSpPr>
          <p:spPr>
            <a:xfrm>
              <a:off x="2692830" y="3958948"/>
              <a:ext cx="527236" cy="1579133"/>
            </a:xfrm>
            <a:prstGeom prst="straightConnector1">
              <a:avLst/>
            </a:prstGeom>
            <a:noFill/>
            <a:ln w="12700" cap="flat" cmpd="sng" algn="ctr">
              <a:solidFill>
                <a:sysClr val="windowText" lastClr="000000"/>
              </a:solidFill>
              <a:prstDash val="solid"/>
              <a:miter lim="800000"/>
              <a:tailEnd type="arrow"/>
            </a:ln>
            <a:effectLst/>
          </p:spPr>
        </p:cxnSp>
        <p:cxnSp>
          <p:nvCxnSpPr>
            <p:cNvPr id="84" name="Straight Arrow Connector 51">
              <a:extLst>
                <a:ext uri="{FF2B5EF4-FFF2-40B4-BE49-F238E27FC236}">
                  <a16:creationId xmlns:a16="http://schemas.microsoft.com/office/drawing/2014/main" id="{BD0745C0-F8C8-4066-8250-6A5BC6EF223B}"/>
                </a:ext>
              </a:extLst>
            </p:cNvPr>
            <p:cNvCxnSpPr>
              <a:cxnSpLocks/>
              <a:stCxn id="71" idx="2"/>
              <a:endCxn id="78" idx="0"/>
            </p:cNvCxnSpPr>
            <p:nvPr/>
          </p:nvCxnSpPr>
          <p:spPr>
            <a:xfrm flipH="1">
              <a:off x="2692830" y="4690426"/>
              <a:ext cx="689328" cy="199960"/>
            </a:xfrm>
            <a:prstGeom prst="straightConnector1">
              <a:avLst/>
            </a:prstGeom>
            <a:noFill/>
            <a:ln w="12700" cap="flat" cmpd="sng" algn="ctr">
              <a:solidFill>
                <a:sysClr val="windowText" lastClr="000000"/>
              </a:solidFill>
              <a:prstDash val="solid"/>
              <a:miter lim="800000"/>
              <a:tailEnd type="arrow"/>
            </a:ln>
            <a:effectLst/>
          </p:spPr>
        </p:cxnSp>
        <p:cxnSp>
          <p:nvCxnSpPr>
            <p:cNvPr id="85" name="Straight Arrow Connector 53">
              <a:extLst>
                <a:ext uri="{FF2B5EF4-FFF2-40B4-BE49-F238E27FC236}">
                  <a16:creationId xmlns:a16="http://schemas.microsoft.com/office/drawing/2014/main" id="{126BCB7D-3446-4DCB-8F58-609FB111AF2E}"/>
                </a:ext>
              </a:extLst>
            </p:cNvPr>
            <p:cNvCxnSpPr>
              <a:cxnSpLocks/>
              <a:stCxn id="71" idx="2"/>
              <a:endCxn id="79" idx="0"/>
            </p:cNvCxnSpPr>
            <p:nvPr/>
          </p:nvCxnSpPr>
          <p:spPr>
            <a:xfrm flipH="1">
              <a:off x="3382157" y="4690426"/>
              <a:ext cx="1" cy="847655"/>
            </a:xfrm>
            <a:prstGeom prst="straightConnector1">
              <a:avLst/>
            </a:prstGeom>
            <a:noFill/>
            <a:ln w="12700" cap="flat" cmpd="sng" algn="ctr">
              <a:solidFill>
                <a:sysClr val="windowText" lastClr="000000"/>
              </a:solidFill>
              <a:prstDash val="solid"/>
              <a:miter lim="800000"/>
              <a:tailEnd type="arrow"/>
            </a:ln>
            <a:effectLst/>
          </p:spPr>
        </p:cxnSp>
        <p:cxnSp>
          <p:nvCxnSpPr>
            <p:cNvPr id="86" name="Straight Arrow Connector 54">
              <a:extLst>
                <a:ext uri="{FF2B5EF4-FFF2-40B4-BE49-F238E27FC236}">
                  <a16:creationId xmlns:a16="http://schemas.microsoft.com/office/drawing/2014/main" id="{8904C1F0-11AA-44A7-88B9-19A2E85DE0DE}"/>
                </a:ext>
              </a:extLst>
            </p:cNvPr>
            <p:cNvCxnSpPr>
              <a:cxnSpLocks/>
              <a:stCxn id="72" idx="2"/>
              <a:endCxn id="80" idx="0"/>
            </p:cNvCxnSpPr>
            <p:nvPr/>
          </p:nvCxnSpPr>
          <p:spPr>
            <a:xfrm>
              <a:off x="4072412" y="4690426"/>
              <a:ext cx="0" cy="847655"/>
            </a:xfrm>
            <a:prstGeom prst="straightConnector1">
              <a:avLst/>
            </a:prstGeom>
            <a:noFill/>
            <a:ln w="12700" cap="flat" cmpd="sng" algn="ctr">
              <a:solidFill>
                <a:sysClr val="windowText" lastClr="000000"/>
              </a:solidFill>
              <a:prstDash val="solid"/>
              <a:miter lim="800000"/>
              <a:tailEnd type="arrow"/>
            </a:ln>
            <a:effectLst/>
          </p:spPr>
        </p:cxnSp>
        <p:cxnSp>
          <p:nvCxnSpPr>
            <p:cNvPr id="87" name="Straight Arrow Connector 56">
              <a:extLst>
                <a:ext uri="{FF2B5EF4-FFF2-40B4-BE49-F238E27FC236}">
                  <a16:creationId xmlns:a16="http://schemas.microsoft.com/office/drawing/2014/main" id="{3849ED42-529C-45E9-A26D-8B10E68C5DEB}"/>
                </a:ext>
              </a:extLst>
            </p:cNvPr>
            <p:cNvCxnSpPr>
              <a:cxnSpLocks/>
              <a:stCxn id="72" idx="2"/>
              <a:endCxn id="81" idx="0"/>
            </p:cNvCxnSpPr>
            <p:nvPr/>
          </p:nvCxnSpPr>
          <p:spPr>
            <a:xfrm>
              <a:off x="4072412" y="4690426"/>
              <a:ext cx="690253" cy="199960"/>
            </a:xfrm>
            <a:prstGeom prst="straightConnector1">
              <a:avLst/>
            </a:prstGeom>
            <a:noFill/>
            <a:ln w="12700" cap="flat" cmpd="sng" algn="ctr">
              <a:solidFill>
                <a:sysClr val="windowText" lastClr="000000"/>
              </a:solidFill>
              <a:prstDash val="solid"/>
              <a:miter lim="800000"/>
              <a:tailEnd type="arrow"/>
            </a:ln>
            <a:effectLst/>
          </p:spPr>
        </p:cxnSp>
        <p:cxnSp>
          <p:nvCxnSpPr>
            <p:cNvPr id="88" name="Straight Arrow Connector 57">
              <a:extLst>
                <a:ext uri="{FF2B5EF4-FFF2-40B4-BE49-F238E27FC236}">
                  <a16:creationId xmlns:a16="http://schemas.microsoft.com/office/drawing/2014/main" id="{5A263285-5F60-44E4-A8D2-223B479CC162}"/>
                </a:ext>
              </a:extLst>
            </p:cNvPr>
            <p:cNvCxnSpPr>
              <a:cxnSpLocks/>
              <a:stCxn id="77" idx="2"/>
            </p:cNvCxnSpPr>
            <p:nvPr/>
          </p:nvCxnSpPr>
          <p:spPr>
            <a:xfrm flipH="1">
              <a:off x="4254521" y="3964132"/>
              <a:ext cx="508144" cy="1573949"/>
            </a:xfrm>
            <a:prstGeom prst="straightConnector1">
              <a:avLst/>
            </a:prstGeom>
            <a:noFill/>
            <a:ln w="12700" cap="flat" cmpd="sng" algn="ctr">
              <a:solidFill>
                <a:sysClr val="windowText" lastClr="000000"/>
              </a:solidFill>
              <a:prstDash val="solid"/>
              <a:miter lim="800000"/>
              <a:tailEnd type="arrow"/>
            </a:ln>
            <a:effectLst/>
          </p:spPr>
        </p:cxnSp>
        <p:cxnSp>
          <p:nvCxnSpPr>
            <p:cNvPr id="89" name="Straight Arrow Connector 58">
              <a:extLst>
                <a:ext uri="{FF2B5EF4-FFF2-40B4-BE49-F238E27FC236}">
                  <a16:creationId xmlns:a16="http://schemas.microsoft.com/office/drawing/2014/main" id="{F0D6B04A-33DA-4B89-A0E0-B8610C38D702}"/>
                </a:ext>
              </a:extLst>
            </p:cNvPr>
            <p:cNvCxnSpPr>
              <a:cxnSpLocks/>
              <a:stCxn id="77" idx="2"/>
              <a:endCxn id="81" idx="0"/>
            </p:cNvCxnSpPr>
            <p:nvPr/>
          </p:nvCxnSpPr>
          <p:spPr>
            <a:xfrm>
              <a:off x="4762665" y="3964132"/>
              <a:ext cx="0" cy="926254"/>
            </a:xfrm>
            <a:prstGeom prst="straightConnector1">
              <a:avLst/>
            </a:prstGeom>
            <a:noFill/>
            <a:ln w="12700" cap="flat" cmpd="sng" algn="ctr">
              <a:solidFill>
                <a:sysClr val="windowText" lastClr="000000"/>
              </a:solidFill>
              <a:prstDash val="solid"/>
              <a:miter lim="800000"/>
              <a:tailEnd type="arrow"/>
            </a:ln>
            <a:effectLst/>
          </p:spPr>
        </p:cxnSp>
        <p:sp>
          <p:nvSpPr>
            <p:cNvPr id="90" name="Rounded Rectangle 59">
              <a:extLst>
                <a:ext uri="{FF2B5EF4-FFF2-40B4-BE49-F238E27FC236}">
                  <a16:creationId xmlns:a16="http://schemas.microsoft.com/office/drawing/2014/main" id="{A05ABDA3-E79F-4D00-8072-BDD6938C893A}"/>
                </a:ext>
              </a:extLst>
            </p:cNvPr>
            <p:cNvSpPr/>
            <p:nvPr/>
          </p:nvSpPr>
          <p:spPr>
            <a:xfrm>
              <a:off x="2088565" y="5543264"/>
              <a:ext cx="503129" cy="452918"/>
            </a:xfrm>
            <a:prstGeom prst="roundRect">
              <a:avLst/>
            </a:prstGeom>
            <a:solidFill>
              <a:srgbClr val="70AD47"/>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2</a:t>
              </a:r>
            </a:p>
          </p:txBody>
        </p:sp>
        <p:cxnSp>
          <p:nvCxnSpPr>
            <p:cNvPr id="91" name="Straight Arrow Connector 60">
              <a:extLst>
                <a:ext uri="{FF2B5EF4-FFF2-40B4-BE49-F238E27FC236}">
                  <a16:creationId xmlns:a16="http://schemas.microsoft.com/office/drawing/2014/main" id="{1B866246-33D1-4F2D-BC31-4D436750172B}"/>
                </a:ext>
              </a:extLst>
            </p:cNvPr>
            <p:cNvCxnSpPr>
              <a:cxnSpLocks/>
              <a:stCxn id="68" idx="2"/>
              <a:endCxn id="90" idx="0"/>
            </p:cNvCxnSpPr>
            <p:nvPr/>
          </p:nvCxnSpPr>
          <p:spPr>
            <a:xfrm>
              <a:off x="2002577" y="3958047"/>
              <a:ext cx="337553" cy="1585217"/>
            </a:xfrm>
            <a:prstGeom prst="straightConnector1">
              <a:avLst/>
            </a:prstGeom>
            <a:noFill/>
            <a:ln w="12700" cap="flat" cmpd="sng" algn="ctr">
              <a:solidFill>
                <a:sysClr val="windowText" lastClr="000000"/>
              </a:solidFill>
              <a:prstDash val="solid"/>
              <a:miter lim="800000"/>
              <a:tailEnd type="arrow"/>
            </a:ln>
            <a:effectLst/>
          </p:spPr>
        </p:cxnSp>
        <p:cxnSp>
          <p:nvCxnSpPr>
            <p:cNvPr id="92" name="Straight Arrow Connector 62">
              <a:extLst>
                <a:ext uri="{FF2B5EF4-FFF2-40B4-BE49-F238E27FC236}">
                  <a16:creationId xmlns:a16="http://schemas.microsoft.com/office/drawing/2014/main" id="{2E7B91B1-9663-4BA7-9C19-7B6F466D37A3}"/>
                </a:ext>
              </a:extLst>
            </p:cNvPr>
            <p:cNvCxnSpPr>
              <a:cxnSpLocks/>
              <a:stCxn id="78" idx="2"/>
              <a:endCxn id="90" idx="0"/>
            </p:cNvCxnSpPr>
            <p:nvPr/>
          </p:nvCxnSpPr>
          <p:spPr>
            <a:xfrm flipH="1">
              <a:off x="2340130" y="5343304"/>
              <a:ext cx="352700" cy="199960"/>
            </a:xfrm>
            <a:prstGeom prst="straightConnector1">
              <a:avLst/>
            </a:prstGeom>
            <a:noFill/>
            <a:ln w="12700" cap="flat" cmpd="sng" algn="ctr">
              <a:solidFill>
                <a:sysClr val="windowText" lastClr="000000"/>
              </a:solidFill>
              <a:prstDash val="solid"/>
              <a:miter lim="800000"/>
              <a:tailEnd type="arrow"/>
            </a:ln>
            <a:effectLst/>
          </p:spPr>
        </p:cxnSp>
        <p:sp>
          <p:nvSpPr>
            <p:cNvPr id="93" name="Rounded Rectangle 73">
              <a:extLst>
                <a:ext uri="{FF2B5EF4-FFF2-40B4-BE49-F238E27FC236}">
                  <a16:creationId xmlns:a16="http://schemas.microsoft.com/office/drawing/2014/main" id="{1F8E0F2F-A4AF-4DED-BDA9-7C5F97CA33CF}"/>
                </a:ext>
              </a:extLst>
            </p:cNvPr>
            <p:cNvSpPr/>
            <p:nvPr/>
          </p:nvSpPr>
          <p:spPr>
            <a:xfrm>
              <a:off x="4879901" y="5543264"/>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3</a:t>
              </a:r>
            </a:p>
          </p:txBody>
        </p:sp>
        <p:cxnSp>
          <p:nvCxnSpPr>
            <p:cNvPr id="94" name="Straight Arrow Connector 74">
              <a:extLst>
                <a:ext uri="{FF2B5EF4-FFF2-40B4-BE49-F238E27FC236}">
                  <a16:creationId xmlns:a16="http://schemas.microsoft.com/office/drawing/2014/main" id="{6326EC77-4E53-4B11-9897-B4CDD1E6E246}"/>
                </a:ext>
              </a:extLst>
            </p:cNvPr>
            <p:cNvCxnSpPr>
              <a:cxnSpLocks/>
              <a:stCxn id="81" idx="2"/>
              <a:endCxn id="93" idx="0"/>
            </p:cNvCxnSpPr>
            <p:nvPr/>
          </p:nvCxnSpPr>
          <p:spPr>
            <a:xfrm>
              <a:off x="4762665" y="5343304"/>
              <a:ext cx="368801" cy="199960"/>
            </a:xfrm>
            <a:prstGeom prst="straightConnector1">
              <a:avLst/>
            </a:prstGeom>
            <a:noFill/>
            <a:ln w="12700" cap="flat" cmpd="sng" algn="ctr">
              <a:solidFill>
                <a:sysClr val="windowText" lastClr="000000"/>
              </a:solidFill>
              <a:prstDash val="solid"/>
              <a:miter lim="800000"/>
              <a:tailEnd type="arrow"/>
            </a:ln>
            <a:effectLst/>
          </p:spPr>
        </p:cxnSp>
        <p:cxnSp>
          <p:nvCxnSpPr>
            <p:cNvPr id="95" name="Straight Arrow Connector 77">
              <a:extLst>
                <a:ext uri="{FF2B5EF4-FFF2-40B4-BE49-F238E27FC236}">
                  <a16:creationId xmlns:a16="http://schemas.microsoft.com/office/drawing/2014/main" id="{6455BF2E-B778-40B4-A608-07E06F3285F7}"/>
                </a:ext>
              </a:extLst>
            </p:cNvPr>
            <p:cNvCxnSpPr>
              <a:cxnSpLocks/>
              <a:stCxn id="69" idx="2"/>
              <a:endCxn id="93" idx="0"/>
            </p:cNvCxnSpPr>
            <p:nvPr/>
          </p:nvCxnSpPr>
          <p:spPr>
            <a:xfrm flipH="1">
              <a:off x="5131466" y="3965798"/>
              <a:ext cx="319200" cy="1577466"/>
            </a:xfrm>
            <a:prstGeom prst="straightConnector1">
              <a:avLst/>
            </a:prstGeom>
            <a:noFill/>
            <a:ln w="12700" cap="flat" cmpd="sng" algn="ctr">
              <a:solidFill>
                <a:sysClr val="windowText" lastClr="000000"/>
              </a:solidFill>
              <a:prstDash val="solid"/>
              <a:miter lim="800000"/>
              <a:tailEnd type="arrow"/>
            </a:ln>
            <a:effectLst/>
          </p:spPr>
        </p:cxnSp>
        <p:sp>
          <p:nvSpPr>
            <p:cNvPr id="96" name="Rounded Rectangle 65">
              <a:extLst>
                <a:ext uri="{FF2B5EF4-FFF2-40B4-BE49-F238E27FC236}">
                  <a16:creationId xmlns:a16="http://schemas.microsoft.com/office/drawing/2014/main" id="{981F9AF0-1DE3-4441-9B5E-3D3BB9756901}"/>
                </a:ext>
              </a:extLst>
            </p:cNvPr>
            <p:cNvSpPr/>
            <p:nvPr/>
          </p:nvSpPr>
          <p:spPr>
            <a:xfrm>
              <a:off x="3475720" y="6252682"/>
              <a:ext cx="503129" cy="452918"/>
            </a:xfrm>
            <a:prstGeom prst="roundRect">
              <a:avLst/>
            </a:prstGeom>
            <a:solidFill>
              <a:srgbClr val="FF0000"/>
            </a:solid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R</a:t>
              </a:r>
            </a:p>
          </p:txBody>
        </p:sp>
        <p:cxnSp>
          <p:nvCxnSpPr>
            <p:cNvPr id="97" name="Straight Arrow Connector 66">
              <a:extLst>
                <a:ext uri="{FF2B5EF4-FFF2-40B4-BE49-F238E27FC236}">
                  <a16:creationId xmlns:a16="http://schemas.microsoft.com/office/drawing/2014/main" id="{91F73EC1-021C-49BD-BCF4-592865D1207A}"/>
                </a:ext>
              </a:extLst>
            </p:cNvPr>
            <p:cNvCxnSpPr>
              <a:cxnSpLocks/>
              <a:stCxn id="90" idx="2"/>
              <a:endCxn id="96" idx="1"/>
            </p:cNvCxnSpPr>
            <p:nvPr/>
          </p:nvCxnSpPr>
          <p:spPr>
            <a:xfrm>
              <a:off x="2340130" y="5996182"/>
              <a:ext cx="1135590" cy="482959"/>
            </a:xfrm>
            <a:prstGeom prst="straightConnector1">
              <a:avLst/>
            </a:prstGeom>
            <a:noFill/>
            <a:ln w="12700" cap="flat" cmpd="sng" algn="ctr">
              <a:solidFill>
                <a:sysClr val="windowText" lastClr="000000"/>
              </a:solidFill>
              <a:prstDash val="solid"/>
              <a:miter lim="800000"/>
              <a:tailEnd type="arrow"/>
            </a:ln>
            <a:effectLst/>
          </p:spPr>
        </p:cxnSp>
        <p:cxnSp>
          <p:nvCxnSpPr>
            <p:cNvPr id="98" name="Straight Arrow Connector 69">
              <a:extLst>
                <a:ext uri="{FF2B5EF4-FFF2-40B4-BE49-F238E27FC236}">
                  <a16:creationId xmlns:a16="http://schemas.microsoft.com/office/drawing/2014/main" id="{C17993F4-E612-461D-8E39-F05EDAE9AD19}"/>
                </a:ext>
              </a:extLst>
            </p:cNvPr>
            <p:cNvCxnSpPr>
              <a:cxnSpLocks/>
              <a:stCxn id="79" idx="2"/>
              <a:endCxn id="96" idx="0"/>
            </p:cNvCxnSpPr>
            <p:nvPr/>
          </p:nvCxnSpPr>
          <p:spPr>
            <a:xfrm>
              <a:off x="3382157" y="5990999"/>
              <a:ext cx="345128" cy="261683"/>
            </a:xfrm>
            <a:prstGeom prst="straightConnector1">
              <a:avLst/>
            </a:prstGeom>
            <a:noFill/>
            <a:ln w="12700" cap="flat" cmpd="sng" algn="ctr">
              <a:solidFill>
                <a:sysClr val="windowText" lastClr="000000"/>
              </a:solidFill>
              <a:prstDash val="solid"/>
              <a:miter lim="800000"/>
              <a:tailEnd type="arrow"/>
            </a:ln>
            <a:effectLst/>
          </p:spPr>
        </p:cxnSp>
        <p:cxnSp>
          <p:nvCxnSpPr>
            <p:cNvPr id="99" name="Straight Arrow Connector 70">
              <a:extLst>
                <a:ext uri="{FF2B5EF4-FFF2-40B4-BE49-F238E27FC236}">
                  <a16:creationId xmlns:a16="http://schemas.microsoft.com/office/drawing/2014/main" id="{F5D7E2F7-EEF8-46B0-BEE2-1F4533F72C48}"/>
                </a:ext>
              </a:extLst>
            </p:cNvPr>
            <p:cNvCxnSpPr>
              <a:cxnSpLocks/>
              <a:stCxn id="80" idx="2"/>
              <a:endCxn id="96" idx="0"/>
            </p:cNvCxnSpPr>
            <p:nvPr/>
          </p:nvCxnSpPr>
          <p:spPr>
            <a:xfrm flipH="1">
              <a:off x="3727285" y="5990999"/>
              <a:ext cx="345127" cy="261683"/>
            </a:xfrm>
            <a:prstGeom prst="straightConnector1">
              <a:avLst/>
            </a:prstGeom>
            <a:noFill/>
            <a:ln w="12700" cap="flat" cmpd="sng" algn="ctr">
              <a:solidFill>
                <a:sysClr val="windowText" lastClr="000000"/>
              </a:solidFill>
              <a:prstDash val="solid"/>
              <a:miter lim="800000"/>
              <a:tailEnd type="arrow"/>
            </a:ln>
            <a:effectLst/>
          </p:spPr>
        </p:cxnSp>
        <p:cxnSp>
          <p:nvCxnSpPr>
            <p:cNvPr id="100" name="Straight Arrow Connector 82">
              <a:extLst>
                <a:ext uri="{FF2B5EF4-FFF2-40B4-BE49-F238E27FC236}">
                  <a16:creationId xmlns:a16="http://schemas.microsoft.com/office/drawing/2014/main" id="{37AF68AF-F750-47A8-86FD-AFD8A92DEFFE}"/>
                </a:ext>
              </a:extLst>
            </p:cNvPr>
            <p:cNvCxnSpPr>
              <a:cxnSpLocks/>
              <a:stCxn id="93" idx="2"/>
              <a:endCxn id="96" idx="3"/>
            </p:cNvCxnSpPr>
            <p:nvPr/>
          </p:nvCxnSpPr>
          <p:spPr>
            <a:xfrm flipH="1">
              <a:off x="3978849" y="5996182"/>
              <a:ext cx="1152617" cy="482959"/>
            </a:xfrm>
            <a:prstGeom prst="straightConnector1">
              <a:avLst/>
            </a:prstGeom>
            <a:noFill/>
            <a:ln w="12700" cap="flat" cmpd="sng" algn="ctr">
              <a:solidFill>
                <a:sysClr val="windowText" lastClr="000000"/>
              </a:solidFill>
              <a:prstDash val="solid"/>
              <a:miter lim="800000"/>
              <a:tailEnd type="arrow"/>
            </a:ln>
            <a:effectLst/>
          </p:spPr>
        </p:cxnSp>
      </p:grpSp>
      <p:cxnSp>
        <p:nvCxnSpPr>
          <p:cNvPr id="101" name="直接箭头连接符 100">
            <a:extLst>
              <a:ext uri="{FF2B5EF4-FFF2-40B4-BE49-F238E27FC236}">
                <a16:creationId xmlns:a16="http://schemas.microsoft.com/office/drawing/2014/main" id="{CE14DDA3-1A8D-4A50-8AFF-A2B5FC2B504D}"/>
              </a:ext>
            </a:extLst>
          </p:cNvPr>
          <p:cNvCxnSpPr>
            <a:cxnSpLocks/>
          </p:cNvCxnSpPr>
          <p:nvPr/>
        </p:nvCxnSpPr>
        <p:spPr bwMode="auto">
          <a:xfrm flipH="1" flipV="1">
            <a:off x="3176582" y="3468021"/>
            <a:ext cx="1205274" cy="617777"/>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2" name="直接箭头连接符 101">
            <a:extLst>
              <a:ext uri="{FF2B5EF4-FFF2-40B4-BE49-F238E27FC236}">
                <a16:creationId xmlns:a16="http://schemas.microsoft.com/office/drawing/2014/main" id="{3C13D32C-1A22-4ACA-8A88-7CD50E8B1B48}"/>
              </a:ext>
            </a:extLst>
          </p:cNvPr>
          <p:cNvCxnSpPr>
            <a:cxnSpLocks/>
          </p:cNvCxnSpPr>
          <p:nvPr/>
        </p:nvCxnSpPr>
        <p:spPr bwMode="auto">
          <a:xfrm flipH="1">
            <a:off x="3176582" y="4263555"/>
            <a:ext cx="1199117" cy="1230203"/>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3" name="文本框 12">
            <a:extLst>
              <a:ext uri="{FF2B5EF4-FFF2-40B4-BE49-F238E27FC236}">
                <a16:creationId xmlns:a16="http://schemas.microsoft.com/office/drawing/2014/main" id="{BB7EE63D-6763-433C-B6C4-81B8709C311C}"/>
              </a:ext>
            </a:extLst>
          </p:cNvPr>
          <p:cNvSpPr txBox="1"/>
          <p:nvPr/>
        </p:nvSpPr>
        <p:spPr>
          <a:xfrm>
            <a:off x="3452725" y="6406446"/>
            <a:ext cx="2238232" cy="369332"/>
          </a:xfrm>
          <a:prstGeom prst="rect">
            <a:avLst/>
          </a:prstGeom>
          <a:noFill/>
        </p:spPr>
        <p:txBody>
          <a:bodyPr wrap="square" rtlCol="0">
            <a:spAutoFit/>
          </a:bodyPr>
          <a:lstStyle/>
          <a:p>
            <a:pPr algn="ctr"/>
            <a:r>
              <a:rPr lang="en-US" altLang="zh-CN" dirty="0"/>
              <a:t>Neighbors</a:t>
            </a:r>
            <a:endParaRPr lang="zh-CN" altLang="en-US" dirty="0"/>
          </a:p>
        </p:txBody>
      </p:sp>
    </p:spTree>
    <p:extLst>
      <p:ext uri="{BB962C8B-B14F-4D97-AF65-F5344CB8AC3E}">
        <p14:creationId xmlns:p14="http://schemas.microsoft.com/office/powerpoint/2010/main" val="2171219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a:xfrm>
            <a:off x="609441" y="1447801"/>
            <a:ext cx="10969943" cy="4678364"/>
          </a:xfrm>
        </p:spPr>
        <p:txBody>
          <a:bodyPr/>
          <a:lstStyle/>
          <a:p>
            <a:r>
              <a:rPr lang="en-US" altLang="zh-CN" dirty="0"/>
              <a:t>Step 3: Pruning</a:t>
            </a:r>
          </a:p>
          <a:p>
            <a:pPr lvl="1"/>
            <a:r>
              <a:rPr lang="en-US" altLang="zh-CN" dirty="0"/>
              <a:t>Compare each neighbor </a:t>
            </a:r>
            <a:r>
              <a:rPr lang="en-US" altLang="zh-CN" dirty="0" err="1"/>
              <a:t>pECDAG</a:t>
            </a:r>
            <a:r>
              <a:rPr lang="en-US" altLang="zh-CN" dirty="0"/>
              <a:t> with those in candidate pool</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18</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212"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1462690" y="4004623"/>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2" name="Oval 19">
            <a:extLst>
              <a:ext uri="{FF2B5EF4-FFF2-40B4-BE49-F238E27FC236}">
                <a16:creationId xmlns:a16="http://schemas.microsoft.com/office/drawing/2014/main" id="{1A0F655C-6D93-44B7-BC7C-FA4F775C7C32}"/>
              </a:ext>
            </a:extLst>
          </p:cNvPr>
          <p:cNvSpPr/>
          <p:nvPr/>
        </p:nvSpPr>
        <p:spPr>
          <a:xfrm>
            <a:off x="2224690" y="4004623"/>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2132012" y="4552381"/>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6" name="Oval 19">
            <a:extLst>
              <a:ext uri="{FF2B5EF4-FFF2-40B4-BE49-F238E27FC236}">
                <a16:creationId xmlns:a16="http://schemas.microsoft.com/office/drawing/2014/main" id="{C539C0F0-F7B2-4E29-83B4-196B01C89713}"/>
              </a:ext>
            </a:extLst>
          </p:cNvPr>
          <p:cNvSpPr/>
          <p:nvPr/>
        </p:nvSpPr>
        <p:spPr>
          <a:xfrm>
            <a:off x="2758090" y="4038600"/>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7" name="Oval 19">
            <a:extLst>
              <a:ext uri="{FF2B5EF4-FFF2-40B4-BE49-F238E27FC236}">
                <a16:creationId xmlns:a16="http://schemas.microsoft.com/office/drawing/2014/main" id="{4044316A-DB73-43D3-8DC0-8AFE7D5EE50C}"/>
              </a:ext>
            </a:extLst>
          </p:cNvPr>
          <p:cNvSpPr/>
          <p:nvPr/>
        </p:nvSpPr>
        <p:spPr>
          <a:xfrm>
            <a:off x="1827212" y="3733800"/>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8" name="Oval 19">
            <a:extLst>
              <a:ext uri="{FF2B5EF4-FFF2-40B4-BE49-F238E27FC236}">
                <a16:creationId xmlns:a16="http://schemas.microsoft.com/office/drawing/2014/main" id="{28E38DB3-E71C-4761-BD6C-326C25093122}"/>
              </a:ext>
            </a:extLst>
          </p:cNvPr>
          <p:cNvSpPr/>
          <p:nvPr/>
        </p:nvSpPr>
        <p:spPr>
          <a:xfrm>
            <a:off x="2436812" y="3657600"/>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0" name="Oval 19">
            <a:extLst>
              <a:ext uri="{FF2B5EF4-FFF2-40B4-BE49-F238E27FC236}">
                <a16:creationId xmlns:a16="http://schemas.microsoft.com/office/drawing/2014/main" id="{B1E6F603-B207-4976-AD7D-A9406B3161B8}"/>
              </a:ext>
            </a:extLst>
          </p:cNvPr>
          <p:cNvSpPr/>
          <p:nvPr/>
        </p:nvSpPr>
        <p:spPr>
          <a:xfrm>
            <a:off x="2224690" y="4967358"/>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2" name="Oval 19">
            <a:extLst>
              <a:ext uri="{FF2B5EF4-FFF2-40B4-BE49-F238E27FC236}">
                <a16:creationId xmlns:a16="http://schemas.microsoft.com/office/drawing/2014/main" id="{B43AC38A-E56F-46F6-976E-1EA29B2B3C7A}"/>
              </a:ext>
            </a:extLst>
          </p:cNvPr>
          <p:cNvSpPr/>
          <p:nvPr/>
        </p:nvSpPr>
        <p:spPr>
          <a:xfrm>
            <a:off x="2208212" y="3505200"/>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1526147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1:</a:t>
            </a:r>
            <a:r>
              <a:rPr lang="en-US" altLang="zh-CN" dirty="0"/>
              <a:t> Blue points are worse than the black point in candidate pool</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19</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212"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1462690" y="4004623"/>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2" name="Oval 19">
            <a:extLst>
              <a:ext uri="{FF2B5EF4-FFF2-40B4-BE49-F238E27FC236}">
                <a16:creationId xmlns:a16="http://schemas.microsoft.com/office/drawing/2014/main" id="{1A0F655C-6D93-44B7-BC7C-FA4F775C7C32}"/>
              </a:ext>
            </a:extLst>
          </p:cNvPr>
          <p:cNvSpPr/>
          <p:nvPr/>
        </p:nvSpPr>
        <p:spPr>
          <a:xfrm>
            <a:off x="2224690" y="4004623"/>
            <a:ext cx="135922" cy="138042"/>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2132012" y="4552381"/>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6" name="Oval 19">
            <a:extLst>
              <a:ext uri="{FF2B5EF4-FFF2-40B4-BE49-F238E27FC236}">
                <a16:creationId xmlns:a16="http://schemas.microsoft.com/office/drawing/2014/main" id="{C539C0F0-F7B2-4E29-83B4-196B01C89713}"/>
              </a:ext>
            </a:extLst>
          </p:cNvPr>
          <p:cNvSpPr/>
          <p:nvPr/>
        </p:nvSpPr>
        <p:spPr>
          <a:xfrm>
            <a:off x="2758090" y="4038600"/>
            <a:ext cx="135922" cy="138042"/>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7" name="Oval 19">
            <a:extLst>
              <a:ext uri="{FF2B5EF4-FFF2-40B4-BE49-F238E27FC236}">
                <a16:creationId xmlns:a16="http://schemas.microsoft.com/office/drawing/2014/main" id="{4044316A-DB73-43D3-8DC0-8AFE7D5EE50C}"/>
              </a:ext>
            </a:extLst>
          </p:cNvPr>
          <p:cNvSpPr/>
          <p:nvPr/>
        </p:nvSpPr>
        <p:spPr>
          <a:xfrm>
            <a:off x="1827212" y="3733800"/>
            <a:ext cx="135922" cy="138042"/>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8" name="Oval 19">
            <a:extLst>
              <a:ext uri="{FF2B5EF4-FFF2-40B4-BE49-F238E27FC236}">
                <a16:creationId xmlns:a16="http://schemas.microsoft.com/office/drawing/2014/main" id="{28E38DB3-E71C-4761-BD6C-326C25093122}"/>
              </a:ext>
            </a:extLst>
          </p:cNvPr>
          <p:cNvSpPr/>
          <p:nvPr/>
        </p:nvSpPr>
        <p:spPr>
          <a:xfrm>
            <a:off x="2436812" y="3657600"/>
            <a:ext cx="135922" cy="138042"/>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0" name="Oval 19">
            <a:extLst>
              <a:ext uri="{FF2B5EF4-FFF2-40B4-BE49-F238E27FC236}">
                <a16:creationId xmlns:a16="http://schemas.microsoft.com/office/drawing/2014/main" id="{B1E6F603-B207-4976-AD7D-A9406B3161B8}"/>
              </a:ext>
            </a:extLst>
          </p:cNvPr>
          <p:cNvSpPr/>
          <p:nvPr/>
        </p:nvSpPr>
        <p:spPr>
          <a:xfrm>
            <a:off x="2224690" y="4967358"/>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2" name="Oval 19">
            <a:extLst>
              <a:ext uri="{FF2B5EF4-FFF2-40B4-BE49-F238E27FC236}">
                <a16:creationId xmlns:a16="http://schemas.microsoft.com/office/drawing/2014/main" id="{B43AC38A-E56F-46F6-976E-1EA29B2B3C7A}"/>
              </a:ext>
            </a:extLst>
          </p:cNvPr>
          <p:cNvSpPr/>
          <p:nvPr/>
        </p:nvSpPr>
        <p:spPr>
          <a:xfrm>
            <a:off x="2208212" y="3505200"/>
            <a:ext cx="135922" cy="138042"/>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1494295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E1E43D-B42B-4FB6-96C8-7F4550188CC8}"/>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C56B4024-415C-46AE-8906-D15B9AB0EF5E}"/>
              </a:ext>
            </a:extLst>
          </p:cNvPr>
          <p:cNvSpPr>
            <a:spLocks noGrp="1"/>
          </p:cNvSpPr>
          <p:nvPr>
            <p:ph idx="1"/>
          </p:nvPr>
        </p:nvSpPr>
        <p:spPr>
          <a:xfrm>
            <a:off x="303212" y="1752600"/>
            <a:ext cx="11582400" cy="4572000"/>
          </a:xfrm>
        </p:spPr>
        <p:txBody>
          <a:bodyPr/>
          <a:lstStyle/>
          <a:p>
            <a:r>
              <a:rPr lang="en-US" altLang="zh-CN" dirty="0"/>
              <a:t>Erasure coding provides low-cost fault tolerance</a:t>
            </a:r>
          </a:p>
          <a:p>
            <a:pPr lvl="1"/>
            <a:r>
              <a:rPr lang="en-US" altLang="zh-CN" dirty="0"/>
              <a:t>Reportedly deployed in Google, Facebook, Azure, CERN</a:t>
            </a:r>
          </a:p>
          <a:p>
            <a:r>
              <a:rPr lang="en-US" altLang="zh-CN" b="1" i="1" dirty="0">
                <a:sym typeface="Wingdings" panose="05000000000000000000" pitchFamily="2" charset="2"/>
              </a:rPr>
              <a:t>(n, k)</a:t>
            </a:r>
            <a:r>
              <a:rPr lang="en-US" altLang="zh-CN" i="1" dirty="0">
                <a:sym typeface="Wingdings" panose="05000000000000000000" pitchFamily="2" charset="2"/>
              </a:rPr>
              <a:t> </a:t>
            </a:r>
            <a:r>
              <a:rPr lang="en-US" altLang="zh-CN" dirty="0">
                <a:sym typeface="Wingdings" panose="05000000000000000000" pitchFamily="2" charset="2"/>
              </a:rPr>
              <a:t>Reed-Solomon (RS) codes (where </a:t>
            </a:r>
            <a:r>
              <a:rPr lang="en-US" altLang="zh-CN" i="1" dirty="0">
                <a:sym typeface="Wingdings" panose="05000000000000000000" pitchFamily="2" charset="2"/>
              </a:rPr>
              <a:t>k &lt; n</a:t>
            </a:r>
            <a:r>
              <a:rPr lang="en-US" altLang="zh-CN" dirty="0">
                <a:sym typeface="Wingdings" panose="05000000000000000000" pitchFamily="2" charset="2"/>
              </a:rPr>
              <a:t>)</a:t>
            </a:r>
          </a:p>
          <a:p>
            <a:pPr lvl="1">
              <a:spcBef>
                <a:spcPts val="600"/>
              </a:spcBef>
            </a:pPr>
            <a:r>
              <a:rPr lang="en-US" altLang="zh-CN" dirty="0"/>
              <a:t>Encode </a:t>
            </a:r>
            <a:r>
              <a:rPr lang="en-US" altLang="zh-CN" b="1" i="1" dirty="0"/>
              <a:t>k</a:t>
            </a:r>
            <a:r>
              <a:rPr lang="en-US" altLang="zh-CN" b="1" dirty="0"/>
              <a:t> </a:t>
            </a:r>
            <a:r>
              <a:rPr lang="en-US" altLang="zh-CN" dirty="0" err="1"/>
              <a:t>uncoded</a:t>
            </a:r>
            <a:r>
              <a:rPr lang="en-US" altLang="zh-CN" dirty="0"/>
              <a:t> </a:t>
            </a:r>
            <a:r>
              <a:rPr lang="en-US" altLang="zh-CN"/>
              <a:t>blocks to </a:t>
            </a:r>
            <a:r>
              <a:rPr lang="en-US" altLang="zh-CN" b="1" i="1" dirty="0"/>
              <a:t>n</a:t>
            </a:r>
            <a:r>
              <a:rPr lang="en-US" altLang="zh-CN" dirty="0"/>
              <a:t> coded blocks (i.e., redundancy = </a:t>
            </a:r>
            <a:r>
              <a:rPr lang="en-US" altLang="zh-CN" i="1" dirty="0"/>
              <a:t>n/k</a:t>
            </a:r>
            <a:r>
              <a:rPr lang="en-US" altLang="zh-CN" dirty="0"/>
              <a:t>)</a:t>
            </a:r>
          </a:p>
          <a:p>
            <a:pPr lvl="2">
              <a:spcBef>
                <a:spcPts val="600"/>
              </a:spcBef>
            </a:pPr>
            <a:r>
              <a:rPr lang="en-US" altLang="zh-CN" dirty="0"/>
              <a:t>Each coded block is a linear combination of any </a:t>
            </a:r>
            <a:r>
              <a:rPr lang="en-US" altLang="zh-CN" i="1" dirty="0"/>
              <a:t>k</a:t>
            </a:r>
            <a:r>
              <a:rPr lang="en-US" altLang="zh-CN" dirty="0"/>
              <a:t> blocks under Galois Field arithmetic</a:t>
            </a:r>
          </a:p>
          <a:p>
            <a:pPr lvl="1">
              <a:spcBef>
                <a:spcPts val="600"/>
              </a:spcBef>
            </a:pPr>
            <a:r>
              <a:rPr lang="en-US" altLang="zh-CN" b="1" dirty="0">
                <a:solidFill>
                  <a:srgbClr val="FF0000"/>
                </a:solidFill>
              </a:rPr>
              <a:t>MDS</a:t>
            </a:r>
            <a:r>
              <a:rPr lang="en-US" altLang="zh-CN" dirty="0"/>
              <a:t>: any </a:t>
            </a:r>
            <a:r>
              <a:rPr lang="en-US" altLang="zh-CN" i="1" dirty="0"/>
              <a:t>k</a:t>
            </a:r>
            <a:r>
              <a:rPr lang="en-US" altLang="zh-CN" dirty="0"/>
              <a:t> of </a:t>
            </a:r>
            <a:r>
              <a:rPr lang="en-US" altLang="zh-CN" i="1" dirty="0"/>
              <a:t>n</a:t>
            </a:r>
            <a:r>
              <a:rPr lang="en-US" altLang="zh-CN" dirty="0"/>
              <a:t> coded blocks can recover all data, with minimum redundancy</a:t>
            </a:r>
          </a:p>
          <a:p>
            <a:pPr lvl="2">
              <a:spcBef>
                <a:spcPts val="600"/>
              </a:spcBef>
            </a:pPr>
            <a:r>
              <a:rPr lang="en-US" altLang="zh-CN" dirty="0"/>
              <a:t>(14,10) RS codes </a:t>
            </a:r>
            <a:r>
              <a:rPr lang="en-US" altLang="zh-CN" dirty="0">
                <a:sym typeface="Wingdings" panose="05000000000000000000" pitchFamily="2" charset="2"/>
              </a:rPr>
              <a:t> </a:t>
            </a:r>
            <a:r>
              <a:rPr lang="en-US" altLang="zh-CN" dirty="0"/>
              <a:t>redundancy 1.4x</a:t>
            </a:r>
          </a:p>
          <a:p>
            <a:pPr lvl="2">
              <a:spcBef>
                <a:spcPts val="600"/>
              </a:spcBef>
            </a:pPr>
            <a:r>
              <a:rPr lang="en-US" altLang="zh-CN" dirty="0"/>
              <a:t>5x replication </a:t>
            </a:r>
            <a:r>
              <a:rPr lang="en-US" altLang="zh-CN" dirty="0">
                <a:sym typeface="Wingdings" panose="05000000000000000000" pitchFamily="2" charset="2"/>
              </a:rPr>
              <a:t> redundancy 5x</a:t>
            </a:r>
            <a:endParaRPr lang="en-US" altLang="zh-CN" dirty="0"/>
          </a:p>
          <a:p>
            <a:pPr lvl="1">
              <a:spcBef>
                <a:spcPts val="600"/>
              </a:spcBef>
            </a:pPr>
            <a:r>
              <a:rPr lang="en-US" altLang="zh-CN" b="1" dirty="0">
                <a:solidFill>
                  <a:srgbClr val="FF0000"/>
                </a:solidFill>
              </a:rPr>
              <a:t>Drawback: High repair penalty</a:t>
            </a:r>
          </a:p>
        </p:txBody>
      </p:sp>
      <p:sp>
        <p:nvSpPr>
          <p:cNvPr id="4" name="灯片编号占位符 3">
            <a:extLst>
              <a:ext uri="{FF2B5EF4-FFF2-40B4-BE49-F238E27FC236}">
                <a16:creationId xmlns:a16="http://schemas.microsoft.com/office/drawing/2014/main" id="{AD913583-9683-4758-A7DA-09BC4F7CF53F}"/>
              </a:ext>
            </a:extLst>
          </p:cNvPr>
          <p:cNvSpPr>
            <a:spLocks noGrp="1"/>
          </p:cNvSpPr>
          <p:nvPr>
            <p:ph type="sldNum" sz="quarter" idx="11"/>
          </p:nvPr>
        </p:nvSpPr>
        <p:spPr/>
        <p:txBody>
          <a:bodyPr/>
          <a:lstStyle/>
          <a:p>
            <a:pPr>
              <a:defRPr/>
            </a:pPr>
            <a:fld id="{3FFE790D-BCFB-4008-9260-CA63AEE325FD}" type="slidenum">
              <a:rPr lang="en-US" smtClean="0"/>
              <a:pPr>
                <a:defRPr/>
              </a:pPr>
              <a:t>2</a:t>
            </a:fld>
            <a:endParaRPr lang="en-US"/>
          </a:p>
        </p:txBody>
      </p:sp>
      <p:grpSp>
        <p:nvGrpSpPr>
          <p:cNvPr id="7" name="Group 6">
            <a:extLst>
              <a:ext uri="{FF2B5EF4-FFF2-40B4-BE49-F238E27FC236}">
                <a16:creationId xmlns:a16="http://schemas.microsoft.com/office/drawing/2014/main" id="{706E6944-307F-436E-AE57-1EE2649B912E}"/>
              </a:ext>
            </a:extLst>
          </p:cNvPr>
          <p:cNvGrpSpPr/>
          <p:nvPr/>
        </p:nvGrpSpPr>
        <p:grpSpPr>
          <a:xfrm>
            <a:off x="6054645" y="4648200"/>
            <a:ext cx="3983751" cy="685800"/>
            <a:chOff x="6054645" y="4648200"/>
            <a:chExt cx="3983751" cy="685800"/>
          </a:xfrm>
        </p:grpSpPr>
        <p:sp>
          <p:nvSpPr>
            <p:cNvPr id="5" name="Right Brace 4">
              <a:extLst>
                <a:ext uri="{FF2B5EF4-FFF2-40B4-BE49-F238E27FC236}">
                  <a16:creationId xmlns:a16="http://schemas.microsoft.com/office/drawing/2014/main" id="{15901593-CFC2-4972-BEAC-055F7A8723D5}"/>
                </a:ext>
              </a:extLst>
            </p:cNvPr>
            <p:cNvSpPr/>
            <p:nvPr/>
          </p:nvSpPr>
          <p:spPr bwMode="auto">
            <a:xfrm>
              <a:off x="6054645" y="4648200"/>
              <a:ext cx="304800" cy="685800"/>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HK" sz="1800" b="0" i="0" u="none" strike="noStrike" cap="none" normalizeH="0" baseline="0" dirty="0">
                <a:ln>
                  <a:noFill/>
                </a:ln>
                <a:solidFill>
                  <a:schemeClr val="tx1"/>
                </a:solidFill>
                <a:effectLst/>
                <a:latin typeface="Arial" charset="0"/>
              </a:endParaRPr>
            </a:p>
          </p:txBody>
        </p:sp>
        <p:sp>
          <p:nvSpPr>
            <p:cNvPr id="6" name="TextBox 5">
              <a:extLst>
                <a:ext uri="{FF2B5EF4-FFF2-40B4-BE49-F238E27FC236}">
                  <a16:creationId xmlns:a16="http://schemas.microsoft.com/office/drawing/2014/main" id="{AFEF3AF7-3BB1-4FBF-9578-B7761B279A76}"/>
                </a:ext>
              </a:extLst>
            </p:cNvPr>
            <p:cNvSpPr txBox="1"/>
            <p:nvPr/>
          </p:nvSpPr>
          <p:spPr>
            <a:xfrm>
              <a:off x="6373097" y="4791045"/>
              <a:ext cx="3665299" cy="400110"/>
            </a:xfrm>
            <a:prstGeom prst="rect">
              <a:avLst/>
            </a:prstGeom>
            <a:noFill/>
          </p:spPr>
          <p:txBody>
            <a:bodyPr wrap="none" rtlCol="0">
              <a:spAutoFit/>
            </a:bodyPr>
            <a:lstStyle/>
            <a:p>
              <a:r>
                <a:rPr lang="en-US" sz="2000" i="1" dirty="0"/>
                <a:t>Tolerate any four block failures</a:t>
              </a:r>
              <a:endParaRPr lang="en-HK" sz="2000" i="1" dirty="0"/>
            </a:p>
          </p:txBody>
        </p:sp>
      </p:grpSp>
    </p:spTree>
    <p:extLst>
      <p:ext uri="{BB962C8B-B14F-4D97-AF65-F5344CB8AC3E}">
        <p14:creationId xmlns:p14="http://schemas.microsoft.com/office/powerpoint/2010/main" val="262914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1:</a:t>
            </a:r>
            <a:r>
              <a:rPr lang="en-US" altLang="zh-CN" dirty="0"/>
              <a:t> Prune blue points</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20</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212"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1462690" y="4004623"/>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2132012" y="4552381"/>
            <a:ext cx="135922" cy="1380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0" name="Oval 19">
            <a:extLst>
              <a:ext uri="{FF2B5EF4-FFF2-40B4-BE49-F238E27FC236}">
                <a16:creationId xmlns:a16="http://schemas.microsoft.com/office/drawing/2014/main" id="{B1E6F603-B207-4976-AD7D-A9406B3161B8}"/>
              </a:ext>
            </a:extLst>
          </p:cNvPr>
          <p:cNvSpPr/>
          <p:nvPr/>
        </p:nvSpPr>
        <p:spPr>
          <a:xfrm>
            <a:off x="2224690" y="4967358"/>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1101177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2:</a:t>
            </a:r>
            <a:r>
              <a:rPr lang="en-US" altLang="zh-CN" dirty="0"/>
              <a:t> Green points have the least repair bandwidth or least maximum repair load compared with solutions in candidate pool</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21</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1462690" y="4004623"/>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2132012" y="4552381"/>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0" name="Oval 19">
            <a:extLst>
              <a:ext uri="{FF2B5EF4-FFF2-40B4-BE49-F238E27FC236}">
                <a16:creationId xmlns:a16="http://schemas.microsoft.com/office/drawing/2014/main" id="{B1E6F603-B207-4976-AD7D-A9406B3161B8}"/>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1433647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2:</a:t>
            </a:r>
            <a:r>
              <a:rPr lang="en-US" altLang="zh-CN" dirty="0"/>
              <a:t> Add green points to candidate pool</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22</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1462690" y="4004623"/>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2132012" y="4552381"/>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0" name="Oval 19">
            <a:extLst>
              <a:ext uri="{FF2B5EF4-FFF2-40B4-BE49-F238E27FC236}">
                <a16:creationId xmlns:a16="http://schemas.microsoft.com/office/drawing/2014/main" id="{B1E6F603-B207-4976-AD7D-A9406B3161B8}"/>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Oval 19">
            <a:extLst>
              <a:ext uri="{FF2B5EF4-FFF2-40B4-BE49-F238E27FC236}">
                <a16:creationId xmlns:a16="http://schemas.microsoft.com/office/drawing/2014/main" id="{5397FBCA-C16D-4703-B536-BBC635AFDB94}"/>
              </a:ext>
            </a:extLst>
          </p:cNvPr>
          <p:cNvSpPr/>
          <p:nvPr/>
        </p:nvSpPr>
        <p:spPr>
          <a:xfrm>
            <a:off x="8244490" y="3914916"/>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1" name="Oval 19">
            <a:extLst>
              <a:ext uri="{FF2B5EF4-FFF2-40B4-BE49-F238E27FC236}">
                <a16:creationId xmlns:a16="http://schemas.microsoft.com/office/drawing/2014/main" id="{F0CCC80E-5C39-4774-BA32-E7C00AAD1AFB}"/>
              </a:ext>
            </a:extLst>
          </p:cNvPr>
          <p:cNvSpPr/>
          <p:nvPr/>
        </p:nvSpPr>
        <p:spPr>
          <a:xfrm>
            <a:off x="8913812" y="44339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163754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3: </a:t>
            </a:r>
            <a:r>
              <a:rPr lang="en-US" altLang="zh-CN" dirty="0"/>
              <a:t>Yellow point lies between the solutions in candidate pool</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23</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1462690" y="4004623"/>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2132012" y="4552381"/>
            <a:ext cx="135922" cy="13804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0" name="Oval 19">
            <a:extLst>
              <a:ext uri="{FF2B5EF4-FFF2-40B4-BE49-F238E27FC236}">
                <a16:creationId xmlns:a16="http://schemas.microsoft.com/office/drawing/2014/main" id="{B1E6F603-B207-4976-AD7D-A9406B3161B8}"/>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Oval 19">
            <a:extLst>
              <a:ext uri="{FF2B5EF4-FFF2-40B4-BE49-F238E27FC236}">
                <a16:creationId xmlns:a16="http://schemas.microsoft.com/office/drawing/2014/main" id="{5397FBCA-C16D-4703-B536-BBC635AFDB94}"/>
              </a:ext>
            </a:extLst>
          </p:cNvPr>
          <p:cNvSpPr/>
          <p:nvPr/>
        </p:nvSpPr>
        <p:spPr>
          <a:xfrm>
            <a:off x="8244490" y="3914916"/>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1" name="Oval 19">
            <a:extLst>
              <a:ext uri="{FF2B5EF4-FFF2-40B4-BE49-F238E27FC236}">
                <a16:creationId xmlns:a16="http://schemas.microsoft.com/office/drawing/2014/main" id="{F0CCC80E-5C39-4774-BA32-E7C00AAD1AFB}"/>
              </a:ext>
            </a:extLst>
          </p:cNvPr>
          <p:cNvSpPr/>
          <p:nvPr/>
        </p:nvSpPr>
        <p:spPr>
          <a:xfrm>
            <a:off x="8913812" y="44339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248323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3: </a:t>
            </a:r>
            <a:r>
              <a:rPr lang="en-US" altLang="zh-CN" dirty="0"/>
              <a:t>Add yellow point to candidate pool</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24</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1462690" y="4004623"/>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2132012" y="4552381"/>
            <a:ext cx="135922" cy="13804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20" name="Oval 19">
            <a:extLst>
              <a:ext uri="{FF2B5EF4-FFF2-40B4-BE49-F238E27FC236}">
                <a16:creationId xmlns:a16="http://schemas.microsoft.com/office/drawing/2014/main" id="{B1E6F603-B207-4976-AD7D-A9406B3161B8}"/>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Oval 19">
            <a:extLst>
              <a:ext uri="{FF2B5EF4-FFF2-40B4-BE49-F238E27FC236}">
                <a16:creationId xmlns:a16="http://schemas.microsoft.com/office/drawing/2014/main" id="{5397FBCA-C16D-4703-B536-BBC635AFDB94}"/>
              </a:ext>
            </a:extLst>
          </p:cNvPr>
          <p:cNvSpPr/>
          <p:nvPr/>
        </p:nvSpPr>
        <p:spPr>
          <a:xfrm>
            <a:off x="8244490" y="3914916"/>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1" name="Oval 19">
            <a:extLst>
              <a:ext uri="{FF2B5EF4-FFF2-40B4-BE49-F238E27FC236}">
                <a16:creationId xmlns:a16="http://schemas.microsoft.com/office/drawing/2014/main" id="{F0CCC80E-5C39-4774-BA32-E7C00AAD1AFB}"/>
              </a:ext>
            </a:extLst>
          </p:cNvPr>
          <p:cNvSpPr/>
          <p:nvPr/>
        </p:nvSpPr>
        <p:spPr>
          <a:xfrm>
            <a:off x="8913812" y="44339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2" name="Oval 19">
            <a:extLst>
              <a:ext uri="{FF2B5EF4-FFF2-40B4-BE49-F238E27FC236}">
                <a16:creationId xmlns:a16="http://schemas.microsoft.com/office/drawing/2014/main" id="{F89BAD55-1F68-426D-B543-30680412D187}"/>
              </a:ext>
            </a:extLst>
          </p:cNvPr>
          <p:cNvSpPr/>
          <p:nvPr/>
        </p:nvSpPr>
        <p:spPr>
          <a:xfrm>
            <a:off x="8761412" y="4191000"/>
            <a:ext cx="135922" cy="13804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3801486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4: </a:t>
            </a:r>
            <a:r>
              <a:rPr lang="en-US" altLang="zh-CN" dirty="0"/>
              <a:t>Red points are better than some solutions in candidate pool </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25</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9" name="Oval 19">
            <a:extLst>
              <a:ext uri="{FF2B5EF4-FFF2-40B4-BE49-F238E27FC236}">
                <a16:creationId xmlns:a16="http://schemas.microsoft.com/office/drawing/2014/main" id="{BB29BDF8-766A-4BAB-992F-209A40224E7C}"/>
              </a:ext>
            </a:extLst>
          </p:cNvPr>
          <p:cNvSpPr/>
          <p:nvPr/>
        </p:nvSpPr>
        <p:spPr>
          <a:xfrm>
            <a:off x="8502951" y="4052958"/>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8" name="Oval 19">
            <a:extLst>
              <a:ext uri="{FF2B5EF4-FFF2-40B4-BE49-F238E27FC236}">
                <a16:creationId xmlns:a16="http://schemas.microsoft.com/office/drawing/2014/main" id="{863FDB47-C392-49C4-A04C-24E37F45B57F}"/>
              </a:ext>
            </a:extLst>
          </p:cNvPr>
          <p:cNvSpPr/>
          <p:nvPr/>
        </p:nvSpPr>
        <p:spPr>
          <a:xfrm>
            <a:off x="1767490" y="4233223"/>
            <a:ext cx="135922" cy="13804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1" name="Oval 19">
            <a:extLst>
              <a:ext uri="{FF2B5EF4-FFF2-40B4-BE49-F238E27FC236}">
                <a16:creationId xmlns:a16="http://schemas.microsoft.com/office/drawing/2014/main" id="{70422B78-27A1-4EDE-B3CF-FA06690DB9D4}"/>
              </a:ext>
            </a:extLst>
          </p:cNvPr>
          <p:cNvSpPr/>
          <p:nvPr/>
        </p:nvSpPr>
        <p:spPr>
          <a:xfrm>
            <a:off x="8244490" y="3914916"/>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3" name="Oval 19">
            <a:extLst>
              <a:ext uri="{FF2B5EF4-FFF2-40B4-BE49-F238E27FC236}">
                <a16:creationId xmlns:a16="http://schemas.microsoft.com/office/drawing/2014/main" id="{D5142C2B-A0A2-4FB6-8A9D-91F0601A7E36}"/>
              </a:ext>
            </a:extLst>
          </p:cNvPr>
          <p:cNvSpPr/>
          <p:nvPr/>
        </p:nvSpPr>
        <p:spPr>
          <a:xfrm>
            <a:off x="8761412" y="4191000"/>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Oval 19">
            <a:extLst>
              <a:ext uri="{FF2B5EF4-FFF2-40B4-BE49-F238E27FC236}">
                <a16:creationId xmlns:a16="http://schemas.microsoft.com/office/drawing/2014/main" id="{D7583B4F-D59E-4FF7-AE38-377624A472B5}"/>
              </a:ext>
            </a:extLst>
          </p:cNvPr>
          <p:cNvSpPr/>
          <p:nvPr/>
        </p:nvSpPr>
        <p:spPr>
          <a:xfrm>
            <a:off x="8913812" y="44339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1" name="Oval 19">
            <a:extLst>
              <a:ext uri="{FF2B5EF4-FFF2-40B4-BE49-F238E27FC236}">
                <a16:creationId xmlns:a16="http://schemas.microsoft.com/office/drawing/2014/main" id="{D24081B9-11D5-4EAA-ADC0-39F87D5EC8F5}"/>
              </a:ext>
            </a:extLst>
          </p:cNvPr>
          <p:cNvSpPr/>
          <p:nvPr/>
        </p:nvSpPr>
        <p:spPr>
          <a:xfrm>
            <a:off x="1462690" y="4004623"/>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2" name="Oval 19">
            <a:extLst>
              <a:ext uri="{FF2B5EF4-FFF2-40B4-BE49-F238E27FC236}">
                <a16:creationId xmlns:a16="http://schemas.microsoft.com/office/drawing/2014/main" id="{1993911B-62B2-49C2-B865-200522D48EF4}"/>
              </a:ext>
            </a:extLst>
          </p:cNvPr>
          <p:cNvSpPr/>
          <p:nvPr/>
        </p:nvSpPr>
        <p:spPr>
          <a:xfrm>
            <a:off x="2132012" y="4552381"/>
            <a:ext cx="135922" cy="13804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3" name="Oval 19">
            <a:extLst>
              <a:ext uri="{FF2B5EF4-FFF2-40B4-BE49-F238E27FC236}">
                <a16:creationId xmlns:a16="http://schemas.microsoft.com/office/drawing/2014/main" id="{1E40AEDB-8C16-46C9-84BC-2778B83859B6}"/>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3456821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4: </a:t>
            </a:r>
            <a:r>
              <a:rPr lang="en-US" altLang="zh-CN" dirty="0"/>
              <a:t>Prune the worse candidate solutions  </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26</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Oval 19">
            <a:extLst>
              <a:ext uri="{FF2B5EF4-FFF2-40B4-BE49-F238E27FC236}">
                <a16:creationId xmlns:a16="http://schemas.microsoft.com/office/drawing/2014/main" id="{D7583B4F-D59E-4FF7-AE38-377624A472B5}"/>
              </a:ext>
            </a:extLst>
          </p:cNvPr>
          <p:cNvSpPr/>
          <p:nvPr/>
        </p:nvSpPr>
        <p:spPr>
          <a:xfrm>
            <a:off x="8913812" y="44339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3" name="Oval 19">
            <a:extLst>
              <a:ext uri="{FF2B5EF4-FFF2-40B4-BE49-F238E27FC236}">
                <a16:creationId xmlns:a16="http://schemas.microsoft.com/office/drawing/2014/main" id="{1E40AEDB-8C16-46C9-84BC-2778B83859B6}"/>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3007472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Step 3: Pruning</a:t>
            </a:r>
          </a:p>
          <a:p>
            <a:pPr lvl="1"/>
            <a:r>
              <a:rPr lang="en-US" altLang="zh-CN" b="1" dirty="0"/>
              <a:t>Case 4: </a:t>
            </a:r>
            <a:r>
              <a:rPr lang="en-US" altLang="zh-CN" dirty="0"/>
              <a:t>Add two red points to candidate pool</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27</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Oval 19">
            <a:extLst>
              <a:ext uri="{FF2B5EF4-FFF2-40B4-BE49-F238E27FC236}">
                <a16:creationId xmlns:a16="http://schemas.microsoft.com/office/drawing/2014/main" id="{D7583B4F-D59E-4FF7-AE38-377624A472B5}"/>
              </a:ext>
            </a:extLst>
          </p:cNvPr>
          <p:cNvSpPr/>
          <p:nvPr/>
        </p:nvSpPr>
        <p:spPr>
          <a:xfrm>
            <a:off x="8913812" y="44339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3" name="Oval 19">
            <a:extLst>
              <a:ext uri="{FF2B5EF4-FFF2-40B4-BE49-F238E27FC236}">
                <a16:creationId xmlns:a16="http://schemas.microsoft.com/office/drawing/2014/main" id="{1E40AEDB-8C16-46C9-84BC-2778B83859B6}"/>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4" name="Oval 19">
            <a:extLst>
              <a:ext uri="{FF2B5EF4-FFF2-40B4-BE49-F238E27FC236}">
                <a16:creationId xmlns:a16="http://schemas.microsoft.com/office/drawing/2014/main" id="{BC8B5BA9-62C7-4B93-B80B-14795EC32E65}"/>
              </a:ext>
            </a:extLst>
          </p:cNvPr>
          <p:cNvSpPr/>
          <p:nvPr/>
        </p:nvSpPr>
        <p:spPr>
          <a:xfrm>
            <a:off x="8473090" y="4357758"/>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5" name="Oval 19">
            <a:extLst>
              <a:ext uri="{FF2B5EF4-FFF2-40B4-BE49-F238E27FC236}">
                <a16:creationId xmlns:a16="http://schemas.microsoft.com/office/drawing/2014/main" id="{BD2CBC4B-1913-421D-91A9-B8E193BEDC04}"/>
              </a:ext>
            </a:extLst>
          </p:cNvPr>
          <p:cNvSpPr/>
          <p:nvPr/>
        </p:nvSpPr>
        <p:spPr>
          <a:xfrm>
            <a:off x="8032368" y="4052958"/>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2189116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p:txBody>
          <a:bodyPr/>
          <a:lstStyle/>
          <a:p>
            <a:r>
              <a:rPr lang="en-US" altLang="zh-CN" dirty="0"/>
              <a:t>Finally, add all candidate solutions to un-searched pool for the next iteration</a:t>
            </a:r>
          </a:p>
          <a:p>
            <a:endParaRPr lang="en-US" altLang="zh-CN" dirty="0"/>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28</a:t>
            </a:fld>
            <a:endParaRPr lang="en-US"/>
          </a:p>
        </p:txBody>
      </p:sp>
      <p:sp>
        <p:nvSpPr>
          <p:cNvPr id="35" name="椭圆 34">
            <a:extLst>
              <a:ext uri="{FF2B5EF4-FFF2-40B4-BE49-F238E27FC236}">
                <a16:creationId xmlns:a16="http://schemas.microsoft.com/office/drawing/2014/main" id="{83540380-A570-4677-AF05-B483D01440F6}"/>
              </a:ext>
            </a:extLst>
          </p:cNvPr>
          <p:cNvSpPr/>
          <p:nvPr/>
        </p:nvSpPr>
        <p:spPr bwMode="auto">
          <a:xfrm>
            <a:off x="452407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37" name="TextBox 8">
            <a:extLst>
              <a:ext uri="{FF2B5EF4-FFF2-40B4-BE49-F238E27FC236}">
                <a16:creationId xmlns:a16="http://schemas.microsoft.com/office/drawing/2014/main" id="{42B052F3-269B-4F8A-A075-977F51CC6BF1}"/>
              </a:ext>
            </a:extLst>
          </p:cNvPr>
          <p:cNvSpPr txBox="1"/>
          <p:nvPr/>
        </p:nvSpPr>
        <p:spPr>
          <a:xfrm>
            <a:off x="4524614" y="4932814"/>
            <a:ext cx="2209259"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Un-searched pool</a:t>
            </a:r>
          </a:p>
        </p:txBody>
      </p:sp>
      <p:sp>
        <p:nvSpPr>
          <p:cNvPr id="38" name="椭圆 37">
            <a:extLst>
              <a:ext uri="{FF2B5EF4-FFF2-40B4-BE49-F238E27FC236}">
                <a16:creationId xmlns:a16="http://schemas.microsoft.com/office/drawing/2014/main" id="{1A59B265-75BD-4E04-96F4-00445F251EB1}"/>
              </a:ext>
            </a:extLst>
          </p:cNvPr>
          <p:cNvSpPr/>
          <p:nvPr/>
        </p:nvSpPr>
        <p:spPr bwMode="auto">
          <a:xfrm>
            <a:off x="7542753" y="3657600"/>
            <a:ext cx="2057400" cy="1066800"/>
          </a:xfrm>
          <a:prstGeom prst="ellipse">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40" name="TextBox 8">
            <a:extLst>
              <a:ext uri="{FF2B5EF4-FFF2-40B4-BE49-F238E27FC236}">
                <a16:creationId xmlns:a16="http://schemas.microsoft.com/office/drawing/2014/main" id="{A9A11BFA-DA63-4026-B7F0-B5379117C0A4}"/>
              </a:ext>
            </a:extLst>
          </p:cNvPr>
          <p:cNvSpPr txBox="1"/>
          <p:nvPr/>
        </p:nvSpPr>
        <p:spPr>
          <a:xfrm>
            <a:off x="7542753" y="4932814"/>
            <a:ext cx="191110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Candidate pool</a:t>
            </a:r>
          </a:p>
        </p:txBody>
      </p:sp>
      <p:cxnSp>
        <p:nvCxnSpPr>
          <p:cNvPr id="104" name="Straight Arrow Connector 4">
            <a:extLst>
              <a:ext uri="{FF2B5EF4-FFF2-40B4-BE49-F238E27FC236}">
                <a16:creationId xmlns:a16="http://schemas.microsoft.com/office/drawing/2014/main" id="{B4324809-99E4-44D8-8602-C075FA5D6A21}"/>
              </a:ext>
            </a:extLst>
          </p:cNvPr>
          <p:cNvCxnSpPr>
            <a:cxnSpLocks/>
          </p:cNvCxnSpPr>
          <p:nvPr/>
        </p:nvCxnSpPr>
        <p:spPr>
          <a:xfrm>
            <a:off x="761728" y="5335034"/>
            <a:ext cx="2360884" cy="0"/>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5" name="Straight Arrow Connector 5">
            <a:extLst>
              <a:ext uri="{FF2B5EF4-FFF2-40B4-BE49-F238E27FC236}">
                <a16:creationId xmlns:a16="http://schemas.microsoft.com/office/drawing/2014/main" id="{36C2F185-7C44-46CF-9BB0-0362EAB91ABD}"/>
              </a:ext>
            </a:extLst>
          </p:cNvPr>
          <p:cNvCxnSpPr>
            <a:cxnSpLocks/>
          </p:cNvCxnSpPr>
          <p:nvPr/>
        </p:nvCxnSpPr>
        <p:spPr>
          <a:xfrm flipV="1">
            <a:off x="761728" y="3124200"/>
            <a:ext cx="0" cy="2210835"/>
          </a:xfrm>
          <a:prstGeom prst="straightConnector1">
            <a:avLst/>
          </a:prstGeom>
          <a:ln w="1905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06" name="TextBox 8">
            <a:extLst>
              <a:ext uri="{FF2B5EF4-FFF2-40B4-BE49-F238E27FC236}">
                <a16:creationId xmlns:a16="http://schemas.microsoft.com/office/drawing/2014/main" id="{CE814E16-3FFF-4850-84E4-572ED78D061B}"/>
              </a:ext>
            </a:extLst>
          </p:cNvPr>
          <p:cNvSpPr txBox="1"/>
          <p:nvPr/>
        </p:nvSpPr>
        <p:spPr>
          <a:xfrm>
            <a:off x="677104" y="5467290"/>
            <a:ext cx="2429511"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Max</a:t>
            </a:r>
            <a:r>
              <a:rPr lang="en-US" altLang="zh-CN" sz="2000" dirty="0"/>
              <a:t>imum r</a:t>
            </a:r>
            <a:r>
              <a:rPr lang="en-US" sz="2000" dirty="0"/>
              <a:t>epair</a:t>
            </a:r>
            <a:r>
              <a:rPr lang="zh-CN" altLang="en-US" sz="2000" dirty="0"/>
              <a:t> </a:t>
            </a:r>
            <a:r>
              <a:rPr lang="en-US" altLang="zh-CN" sz="2000" dirty="0"/>
              <a:t>load</a:t>
            </a:r>
            <a:endParaRPr lang="en-US" sz="2000" dirty="0"/>
          </a:p>
        </p:txBody>
      </p:sp>
      <p:sp>
        <p:nvSpPr>
          <p:cNvPr id="107" name="TextBox 10">
            <a:extLst>
              <a:ext uri="{FF2B5EF4-FFF2-40B4-BE49-F238E27FC236}">
                <a16:creationId xmlns:a16="http://schemas.microsoft.com/office/drawing/2014/main" id="{E50D0ACA-F524-440B-B265-2B4F3C62CE3B}"/>
              </a:ext>
            </a:extLst>
          </p:cNvPr>
          <p:cNvSpPr txBox="1"/>
          <p:nvPr/>
        </p:nvSpPr>
        <p:spPr>
          <a:xfrm rot="16200000">
            <a:off x="-166948" y="4103209"/>
            <a:ext cx="1340432" cy="40011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Repair</a:t>
            </a:r>
            <a:r>
              <a:rPr lang="zh-CN" altLang="en-US" sz="2000" dirty="0"/>
              <a:t> </a:t>
            </a:r>
            <a:r>
              <a:rPr lang="en-US" altLang="zh-CN" sz="2000" dirty="0" err="1"/>
              <a:t>bw</a:t>
            </a:r>
            <a:endParaRPr lang="en-US" sz="2000" dirty="0"/>
          </a:p>
        </p:txBody>
      </p:sp>
      <p:sp>
        <p:nvSpPr>
          <p:cNvPr id="109" name="Oval 19">
            <a:extLst>
              <a:ext uri="{FF2B5EF4-FFF2-40B4-BE49-F238E27FC236}">
                <a16:creationId xmlns:a16="http://schemas.microsoft.com/office/drawing/2014/main" id="{8977CDBF-E99B-4607-B388-7EEB127D8535}"/>
              </a:ext>
            </a:extLst>
          </p:cNvPr>
          <p:cNvSpPr/>
          <p:nvPr/>
        </p:nvSpPr>
        <p:spPr>
          <a:xfrm>
            <a:off x="1674812" y="47666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10" name="Oval 19">
            <a:extLst>
              <a:ext uri="{FF2B5EF4-FFF2-40B4-BE49-F238E27FC236}">
                <a16:creationId xmlns:a16="http://schemas.microsoft.com/office/drawing/2014/main" id="{59875911-B50E-4D66-91A9-541291403313}"/>
              </a:ext>
            </a:extLst>
          </p:cNvPr>
          <p:cNvSpPr/>
          <p:nvPr/>
        </p:nvSpPr>
        <p:spPr>
          <a:xfrm>
            <a:off x="1234090" y="4461823"/>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0" name="Oval 19">
            <a:extLst>
              <a:ext uri="{FF2B5EF4-FFF2-40B4-BE49-F238E27FC236}">
                <a16:creationId xmlns:a16="http://schemas.microsoft.com/office/drawing/2014/main" id="{D7583B4F-D59E-4FF7-AE38-377624A472B5}"/>
              </a:ext>
            </a:extLst>
          </p:cNvPr>
          <p:cNvSpPr/>
          <p:nvPr/>
        </p:nvSpPr>
        <p:spPr>
          <a:xfrm>
            <a:off x="8913812" y="44339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3" name="Oval 19">
            <a:extLst>
              <a:ext uri="{FF2B5EF4-FFF2-40B4-BE49-F238E27FC236}">
                <a16:creationId xmlns:a16="http://schemas.microsoft.com/office/drawing/2014/main" id="{1E40AEDB-8C16-46C9-84BC-2778B83859B6}"/>
              </a:ext>
            </a:extLst>
          </p:cNvPr>
          <p:cNvSpPr/>
          <p:nvPr/>
        </p:nvSpPr>
        <p:spPr>
          <a:xfrm>
            <a:off x="2224690" y="49673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4" name="Oval 19">
            <a:extLst>
              <a:ext uri="{FF2B5EF4-FFF2-40B4-BE49-F238E27FC236}">
                <a16:creationId xmlns:a16="http://schemas.microsoft.com/office/drawing/2014/main" id="{BC8B5BA9-62C7-4B93-B80B-14795EC32E65}"/>
              </a:ext>
            </a:extLst>
          </p:cNvPr>
          <p:cNvSpPr/>
          <p:nvPr/>
        </p:nvSpPr>
        <p:spPr>
          <a:xfrm>
            <a:off x="8473090" y="4357758"/>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5" name="Oval 19">
            <a:extLst>
              <a:ext uri="{FF2B5EF4-FFF2-40B4-BE49-F238E27FC236}">
                <a16:creationId xmlns:a16="http://schemas.microsoft.com/office/drawing/2014/main" id="{BD2CBC4B-1913-421D-91A9-B8E193BEDC04}"/>
              </a:ext>
            </a:extLst>
          </p:cNvPr>
          <p:cNvSpPr/>
          <p:nvPr/>
        </p:nvSpPr>
        <p:spPr>
          <a:xfrm>
            <a:off x="8032368" y="4052958"/>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19" name="Oval 19">
            <a:extLst>
              <a:ext uri="{FF2B5EF4-FFF2-40B4-BE49-F238E27FC236}">
                <a16:creationId xmlns:a16="http://schemas.microsoft.com/office/drawing/2014/main" id="{5BD0BECD-BD45-421B-AC86-C18B9CD5B75F}"/>
              </a:ext>
            </a:extLst>
          </p:cNvPr>
          <p:cNvSpPr/>
          <p:nvPr/>
        </p:nvSpPr>
        <p:spPr>
          <a:xfrm>
            <a:off x="5882290" y="4281558"/>
            <a:ext cx="135922" cy="138042"/>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1" name="Oval 19">
            <a:extLst>
              <a:ext uri="{FF2B5EF4-FFF2-40B4-BE49-F238E27FC236}">
                <a16:creationId xmlns:a16="http://schemas.microsoft.com/office/drawing/2014/main" id="{0C8770F6-A7F8-4297-8B3C-7B88E51A8B22}"/>
              </a:ext>
            </a:extLst>
          </p:cNvPr>
          <p:cNvSpPr/>
          <p:nvPr/>
        </p:nvSpPr>
        <p:spPr>
          <a:xfrm>
            <a:off x="5441568" y="4205358"/>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22" name="Oval 19">
            <a:extLst>
              <a:ext uri="{FF2B5EF4-FFF2-40B4-BE49-F238E27FC236}">
                <a16:creationId xmlns:a16="http://schemas.microsoft.com/office/drawing/2014/main" id="{68B4665C-9AF3-47CD-A2BC-F5B297B447A9}"/>
              </a:ext>
            </a:extLst>
          </p:cNvPr>
          <p:cNvSpPr/>
          <p:nvPr/>
        </p:nvSpPr>
        <p:spPr>
          <a:xfrm>
            <a:off x="5000846" y="3900558"/>
            <a:ext cx="135922" cy="138042"/>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Tree>
    <p:extLst>
      <p:ext uri="{BB962C8B-B14F-4D97-AF65-F5344CB8AC3E}">
        <p14:creationId xmlns:p14="http://schemas.microsoft.com/office/powerpoint/2010/main" val="686950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B571B-F424-47A3-B75A-641592EEC8D8}"/>
              </a:ext>
            </a:extLst>
          </p:cNvPr>
          <p:cNvSpPr>
            <a:spLocks noGrp="1"/>
          </p:cNvSpPr>
          <p:nvPr>
            <p:ph type="title"/>
          </p:nvPr>
        </p:nvSpPr>
        <p:spPr/>
        <p:txBody>
          <a:bodyPr/>
          <a:lstStyle/>
          <a:p>
            <a:r>
              <a:rPr lang="en-US" altLang="zh-CN" dirty="0"/>
              <a:t>Heuristic</a:t>
            </a:r>
            <a:endParaRPr lang="zh-CN" altLang="en-US" dirty="0"/>
          </a:p>
        </p:txBody>
      </p:sp>
      <p:sp>
        <p:nvSpPr>
          <p:cNvPr id="3" name="内容占位符 2">
            <a:extLst>
              <a:ext uri="{FF2B5EF4-FFF2-40B4-BE49-F238E27FC236}">
                <a16:creationId xmlns:a16="http://schemas.microsoft.com/office/drawing/2014/main" id="{38F2D8B4-B3E2-491D-82B5-0CE2DBA601DD}"/>
              </a:ext>
            </a:extLst>
          </p:cNvPr>
          <p:cNvSpPr>
            <a:spLocks noGrp="1"/>
          </p:cNvSpPr>
          <p:nvPr>
            <p:ph idx="1"/>
          </p:nvPr>
        </p:nvSpPr>
        <p:spPr>
          <a:xfrm>
            <a:off x="609441" y="2438400"/>
            <a:ext cx="11173090" cy="3687764"/>
          </a:xfrm>
        </p:spPr>
        <p:txBody>
          <a:bodyPr/>
          <a:lstStyle/>
          <a:p>
            <a:r>
              <a:rPr lang="en-US" altLang="zh-CN" dirty="0"/>
              <a:t>Repeat steps 2 and 3 until un-searched pool is empty</a:t>
            </a:r>
          </a:p>
          <a:p>
            <a:r>
              <a:rPr lang="en-US" altLang="zh-CN" dirty="0"/>
              <a:t>Return the point with least maximum repair load in candidate pool</a:t>
            </a:r>
          </a:p>
          <a:p>
            <a:pPr lvl="1"/>
            <a:r>
              <a:rPr lang="en-US" altLang="zh-CN" dirty="0"/>
              <a:t>Approximate MLP</a:t>
            </a:r>
          </a:p>
        </p:txBody>
      </p:sp>
      <p:sp>
        <p:nvSpPr>
          <p:cNvPr id="4" name="灯片编号占位符 3">
            <a:extLst>
              <a:ext uri="{FF2B5EF4-FFF2-40B4-BE49-F238E27FC236}">
                <a16:creationId xmlns:a16="http://schemas.microsoft.com/office/drawing/2014/main" id="{B7B5876C-8127-4504-9E66-B3DFA4C5317B}"/>
              </a:ext>
            </a:extLst>
          </p:cNvPr>
          <p:cNvSpPr>
            <a:spLocks noGrp="1"/>
          </p:cNvSpPr>
          <p:nvPr>
            <p:ph type="sldNum" sz="quarter" idx="11"/>
          </p:nvPr>
        </p:nvSpPr>
        <p:spPr/>
        <p:txBody>
          <a:bodyPr/>
          <a:lstStyle/>
          <a:p>
            <a:pPr>
              <a:defRPr/>
            </a:pPr>
            <a:fld id="{3FFE790D-BCFB-4008-9260-CA63AEE325FD}" type="slidenum">
              <a:rPr lang="en-US" smtClean="0"/>
              <a:pPr>
                <a:defRPr/>
              </a:pPr>
              <a:t>29</a:t>
            </a:fld>
            <a:endParaRPr lang="en-US"/>
          </a:p>
        </p:txBody>
      </p:sp>
    </p:spTree>
    <p:extLst>
      <p:ext uri="{BB962C8B-B14F-4D97-AF65-F5344CB8AC3E}">
        <p14:creationId xmlns:p14="http://schemas.microsoft.com/office/powerpoint/2010/main" val="68124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Repair Penalty of RS Codes</a:t>
            </a:r>
          </a:p>
        </p:txBody>
      </p:sp>
      <p:sp>
        <p:nvSpPr>
          <p:cNvPr id="3" name="Content Placeholder 2"/>
          <p:cNvSpPr>
            <a:spLocks noGrp="1"/>
          </p:cNvSpPr>
          <p:nvPr>
            <p:ph idx="1"/>
          </p:nvPr>
        </p:nvSpPr>
        <p:spPr>
          <a:xfrm>
            <a:off x="612649" y="1346932"/>
            <a:ext cx="11044363" cy="5053868"/>
          </a:xfrm>
        </p:spPr>
        <p:txBody>
          <a:bodyPr/>
          <a:lstStyle/>
          <a:p>
            <a:r>
              <a:rPr lang="en-US" dirty="0"/>
              <a:t>Repair penalty comes in two aspects:</a:t>
            </a:r>
          </a:p>
          <a:p>
            <a:pPr lvl="1"/>
            <a:r>
              <a:rPr lang="en-US" b="1" dirty="0">
                <a:solidFill>
                  <a:srgbClr val="FF0000"/>
                </a:solidFill>
              </a:rPr>
              <a:t>Repair bandwidth</a:t>
            </a:r>
          </a:p>
          <a:p>
            <a:pPr lvl="2"/>
            <a:r>
              <a:rPr lang="en-US" altLang="zh-CN" dirty="0"/>
              <a:t>Amount of traffic transferred over the network</a:t>
            </a:r>
          </a:p>
          <a:p>
            <a:pPr lvl="1"/>
            <a:r>
              <a:rPr lang="en-US" b="1" dirty="0">
                <a:solidFill>
                  <a:srgbClr val="FF0000"/>
                </a:solidFill>
              </a:rPr>
              <a:t>Maximum repair load</a:t>
            </a:r>
          </a:p>
          <a:p>
            <a:pPr lvl="2"/>
            <a:r>
              <a:rPr lang="en-US" dirty="0"/>
              <a:t>Maximum amount of traffic that a node sends or receives among all nodes</a:t>
            </a:r>
          </a:p>
        </p:txBody>
      </p:sp>
      <p:sp>
        <p:nvSpPr>
          <p:cNvPr id="4" name="Slide Number Placeholder 3"/>
          <p:cNvSpPr>
            <a:spLocks noGrp="1"/>
          </p:cNvSpPr>
          <p:nvPr>
            <p:ph type="sldNum" sz="quarter" idx="11"/>
          </p:nvPr>
        </p:nvSpPr>
        <p:spPr>
          <a:xfrm>
            <a:off x="8938472" y="6561232"/>
            <a:ext cx="2844059" cy="320675"/>
          </a:xfrm>
        </p:spPr>
        <p:txBody>
          <a:bodyPr/>
          <a:lstStyle/>
          <a:p>
            <a:pPr>
              <a:defRPr/>
            </a:pPr>
            <a:fld id="{3FFE790D-BCFB-4008-9260-CA63AEE325FD}" type="slidenum">
              <a:rPr lang="en-US" smtClean="0"/>
              <a:pPr>
                <a:defRPr/>
              </a:pPr>
              <a:t>3</a:t>
            </a:fld>
            <a:endParaRPr lang="en-US"/>
          </a:p>
        </p:txBody>
      </p:sp>
      <p:sp>
        <p:nvSpPr>
          <p:cNvPr id="6" name="文本框 5">
            <a:extLst>
              <a:ext uri="{FF2B5EF4-FFF2-40B4-BE49-F238E27FC236}">
                <a16:creationId xmlns:a16="http://schemas.microsoft.com/office/drawing/2014/main" id="{874BAB85-33F8-4348-BE9A-E22E589687E7}"/>
              </a:ext>
            </a:extLst>
          </p:cNvPr>
          <p:cNvSpPr txBox="1"/>
          <p:nvPr/>
        </p:nvSpPr>
        <p:spPr>
          <a:xfrm>
            <a:off x="5484812" y="4627365"/>
            <a:ext cx="6540573" cy="1200329"/>
          </a:xfrm>
          <a:prstGeom prst="rect">
            <a:avLst/>
          </a:prstGeom>
          <a:noFill/>
        </p:spPr>
        <p:txBody>
          <a:bodyPr wrap="none" rtlCol="0">
            <a:spAutoFit/>
          </a:bodyPr>
          <a:lstStyle/>
          <a:p>
            <a:r>
              <a:rPr lang="en-US" altLang="zh-CN" sz="2400" dirty="0"/>
              <a:t>Example: (4, 2) RS code; block size = 256 </a:t>
            </a:r>
            <a:r>
              <a:rPr lang="en-US" altLang="zh-CN" sz="2400" dirty="0" err="1"/>
              <a:t>MiB</a:t>
            </a:r>
            <a:endParaRPr lang="en-US" altLang="zh-CN" sz="2400" dirty="0"/>
          </a:p>
          <a:p>
            <a:pPr marL="342900" indent="-342900">
              <a:buFont typeface="Arial" panose="020B0604020202020204" pitchFamily="34" charset="0"/>
              <a:buChar char="•"/>
            </a:pPr>
            <a:r>
              <a:rPr lang="en-US" altLang="zh-CN" sz="2400" dirty="0">
                <a:solidFill>
                  <a:srgbClr val="FF0000"/>
                </a:solidFill>
              </a:rPr>
              <a:t>Repair bandwidth: 512 MiB</a:t>
            </a:r>
          </a:p>
          <a:p>
            <a:pPr marL="342900" indent="-342900">
              <a:buFont typeface="Arial" panose="020B0604020202020204" pitchFamily="34" charset="0"/>
              <a:buChar char="•"/>
            </a:pPr>
            <a:r>
              <a:rPr lang="en-US" altLang="zh-CN" sz="2400" dirty="0">
                <a:solidFill>
                  <a:srgbClr val="FF0000"/>
                </a:solidFill>
              </a:rPr>
              <a:t>Maximum repair load: 512 MiB</a:t>
            </a:r>
            <a:endParaRPr lang="zh-CN" altLang="en-US" sz="2400" dirty="0">
              <a:solidFill>
                <a:srgbClr val="FF0000"/>
              </a:solidFill>
            </a:endParaRPr>
          </a:p>
        </p:txBody>
      </p:sp>
      <p:grpSp>
        <p:nvGrpSpPr>
          <p:cNvPr id="31" name="组合 17">
            <a:extLst>
              <a:ext uri="{FF2B5EF4-FFF2-40B4-BE49-F238E27FC236}">
                <a16:creationId xmlns:a16="http://schemas.microsoft.com/office/drawing/2014/main" id="{AF62307E-B262-4C26-A38F-326C4934DA13}"/>
              </a:ext>
            </a:extLst>
          </p:cNvPr>
          <p:cNvGrpSpPr/>
          <p:nvPr/>
        </p:nvGrpSpPr>
        <p:grpSpPr>
          <a:xfrm>
            <a:off x="963759" y="3810000"/>
            <a:ext cx="708955" cy="1192403"/>
            <a:chOff x="1613121" y="2600811"/>
            <a:chExt cx="708955" cy="1192403"/>
          </a:xfrm>
        </p:grpSpPr>
        <p:sp>
          <p:nvSpPr>
            <p:cNvPr id="57" name="Rounded Rectangle 42">
              <a:extLst>
                <a:ext uri="{FF2B5EF4-FFF2-40B4-BE49-F238E27FC236}">
                  <a16:creationId xmlns:a16="http://schemas.microsoft.com/office/drawing/2014/main" id="{0EF040F0-65C6-4197-A385-6193F69A5EF0}"/>
                </a:ext>
              </a:extLst>
            </p:cNvPr>
            <p:cNvSpPr/>
            <p:nvPr/>
          </p:nvSpPr>
          <p:spPr>
            <a:xfrm>
              <a:off x="1613121" y="3064786"/>
              <a:ext cx="708955" cy="728428"/>
            </a:xfrm>
            <a:prstGeom prst="roundRect">
              <a:avLst/>
            </a:prstGeom>
            <a:solidFill>
              <a:srgbClr val="FFC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58" name="Rectangle 43">
              <a:extLst>
                <a:ext uri="{FF2B5EF4-FFF2-40B4-BE49-F238E27FC236}">
                  <a16:creationId xmlns:a16="http://schemas.microsoft.com/office/drawing/2014/main" id="{ABCC033F-5644-4281-9D41-5953CB82D014}"/>
                </a:ext>
              </a:extLst>
            </p:cNvPr>
            <p:cNvSpPr/>
            <p:nvPr/>
          </p:nvSpPr>
          <p:spPr>
            <a:xfrm>
              <a:off x="1736370" y="3192517"/>
              <a:ext cx="462455" cy="472965"/>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B</a:t>
              </a:r>
              <a:r>
                <a:rPr lang="en-US" sz="2000" baseline="-25000" dirty="0">
                  <a:solidFill>
                    <a:schemeClr val="tx1"/>
                  </a:solidFill>
                </a:rPr>
                <a:t>0</a:t>
              </a:r>
              <a:endParaRPr lang="en-US" sz="2000" dirty="0">
                <a:solidFill>
                  <a:schemeClr val="tx1"/>
                </a:solidFill>
              </a:endParaRPr>
            </a:p>
          </p:txBody>
        </p:sp>
        <p:sp>
          <p:nvSpPr>
            <p:cNvPr id="59" name="TextBox 44">
              <a:extLst>
                <a:ext uri="{FF2B5EF4-FFF2-40B4-BE49-F238E27FC236}">
                  <a16:creationId xmlns:a16="http://schemas.microsoft.com/office/drawing/2014/main" id="{0D0D3DD2-ABBA-4876-8283-1171685F1076}"/>
                </a:ext>
              </a:extLst>
            </p:cNvPr>
            <p:cNvSpPr txBox="1"/>
            <p:nvPr/>
          </p:nvSpPr>
          <p:spPr>
            <a:xfrm>
              <a:off x="1724670" y="2600811"/>
              <a:ext cx="465192" cy="400110"/>
            </a:xfrm>
            <a:prstGeom prst="rect">
              <a:avLst/>
            </a:prstGeom>
            <a:noFill/>
          </p:spPr>
          <p:txBody>
            <a:bodyPr wrap="none" rtlCol="0">
              <a:spAutoFit/>
            </a:bodyPr>
            <a:lstStyle/>
            <a:p>
              <a:r>
                <a:rPr lang="en-US" sz="2000" dirty="0"/>
                <a:t>N</a:t>
              </a:r>
              <a:r>
                <a:rPr lang="en-US" sz="2000" baseline="-25000" dirty="0"/>
                <a:t>0</a:t>
              </a:r>
              <a:endParaRPr lang="en-US" sz="2000" dirty="0"/>
            </a:p>
          </p:txBody>
        </p:sp>
      </p:grpSp>
      <p:grpSp>
        <p:nvGrpSpPr>
          <p:cNvPr id="60" name="组合 18">
            <a:extLst>
              <a:ext uri="{FF2B5EF4-FFF2-40B4-BE49-F238E27FC236}">
                <a16:creationId xmlns:a16="http://schemas.microsoft.com/office/drawing/2014/main" id="{6F2732DA-0C5B-427B-BF4A-83A405E7E92E}"/>
              </a:ext>
            </a:extLst>
          </p:cNvPr>
          <p:cNvGrpSpPr/>
          <p:nvPr/>
        </p:nvGrpSpPr>
        <p:grpSpPr>
          <a:xfrm>
            <a:off x="2040957" y="3810000"/>
            <a:ext cx="708955" cy="1192403"/>
            <a:chOff x="2690319" y="2600811"/>
            <a:chExt cx="708955" cy="1192403"/>
          </a:xfrm>
        </p:grpSpPr>
        <p:sp>
          <p:nvSpPr>
            <p:cNvPr id="61" name="Rounded Rectangle 42">
              <a:extLst>
                <a:ext uri="{FF2B5EF4-FFF2-40B4-BE49-F238E27FC236}">
                  <a16:creationId xmlns:a16="http://schemas.microsoft.com/office/drawing/2014/main" id="{C9B9A434-6144-4C71-842B-B502E0494473}"/>
                </a:ext>
              </a:extLst>
            </p:cNvPr>
            <p:cNvSpPr/>
            <p:nvPr/>
          </p:nvSpPr>
          <p:spPr>
            <a:xfrm>
              <a:off x="2690319" y="3064786"/>
              <a:ext cx="708955" cy="728428"/>
            </a:xfrm>
            <a:prstGeom prst="roundRect">
              <a:avLst/>
            </a:prstGeom>
            <a:solidFill>
              <a:srgbClr val="FFC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62" name="Rectangle 43">
              <a:extLst>
                <a:ext uri="{FF2B5EF4-FFF2-40B4-BE49-F238E27FC236}">
                  <a16:creationId xmlns:a16="http://schemas.microsoft.com/office/drawing/2014/main" id="{BB43160F-BAE8-4970-8263-FB191DA01B50}"/>
                </a:ext>
              </a:extLst>
            </p:cNvPr>
            <p:cNvSpPr/>
            <p:nvPr/>
          </p:nvSpPr>
          <p:spPr>
            <a:xfrm>
              <a:off x="2813568" y="3192517"/>
              <a:ext cx="462455" cy="472965"/>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B</a:t>
              </a:r>
              <a:r>
                <a:rPr lang="en-US" sz="2000" baseline="-25000" dirty="0">
                  <a:solidFill>
                    <a:schemeClr val="tx1"/>
                  </a:solidFill>
                </a:rPr>
                <a:t>1</a:t>
              </a:r>
              <a:endParaRPr lang="en-US" sz="2000" dirty="0">
                <a:solidFill>
                  <a:schemeClr val="tx1"/>
                </a:solidFill>
              </a:endParaRPr>
            </a:p>
          </p:txBody>
        </p:sp>
        <p:sp>
          <p:nvSpPr>
            <p:cNvPr id="63" name="TextBox 44">
              <a:extLst>
                <a:ext uri="{FF2B5EF4-FFF2-40B4-BE49-F238E27FC236}">
                  <a16:creationId xmlns:a16="http://schemas.microsoft.com/office/drawing/2014/main" id="{20BE428B-7C6D-489E-A16E-FC6030C65AC1}"/>
                </a:ext>
              </a:extLst>
            </p:cNvPr>
            <p:cNvSpPr txBox="1"/>
            <p:nvPr/>
          </p:nvSpPr>
          <p:spPr>
            <a:xfrm>
              <a:off x="2801868" y="2600811"/>
              <a:ext cx="465192" cy="400110"/>
            </a:xfrm>
            <a:prstGeom prst="rect">
              <a:avLst/>
            </a:prstGeom>
            <a:noFill/>
          </p:spPr>
          <p:txBody>
            <a:bodyPr wrap="none" rtlCol="0">
              <a:spAutoFit/>
            </a:bodyPr>
            <a:lstStyle/>
            <a:p>
              <a:r>
                <a:rPr lang="en-US" sz="2000" dirty="0"/>
                <a:t>N</a:t>
              </a:r>
              <a:r>
                <a:rPr lang="en-US" sz="2000" baseline="-25000" dirty="0"/>
                <a:t>1</a:t>
              </a:r>
              <a:endParaRPr lang="en-US" sz="2000" dirty="0"/>
            </a:p>
          </p:txBody>
        </p:sp>
      </p:grpSp>
      <p:grpSp>
        <p:nvGrpSpPr>
          <p:cNvPr id="64" name="组合 19">
            <a:extLst>
              <a:ext uri="{FF2B5EF4-FFF2-40B4-BE49-F238E27FC236}">
                <a16:creationId xmlns:a16="http://schemas.microsoft.com/office/drawing/2014/main" id="{69BE374E-A9AB-4613-81C3-D6A4335EE6D0}"/>
              </a:ext>
            </a:extLst>
          </p:cNvPr>
          <p:cNvGrpSpPr/>
          <p:nvPr/>
        </p:nvGrpSpPr>
        <p:grpSpPr>
          <a:xfrm>
            <a:off x="3118155" y="3810000"/>
            <a:ext cx="708955" cy="1192403"/>
            <a:chOff x="3767517" y="2600811"/>
            <a:chExt cx="708955" cy="1192403"/>
          </a:xfrm>
        </p:grpSpPr>
        <p:sp>
          <p:nvSpPr>
            <p:cNvPr id="65" name="Rounded Rectangle 42">
              <a:extLst>
                <a:ext uri="{FF2B5EF4-FFF2-40B4-BE49-F238E27FC236}">
                  <a16:creationId xmlns:a16="http://schemas.microsoft.com/office/drawing/2014/main" id="{062797A3-C149-4F97-8A31-FD4ED9FA1679}"/>
                </a:ext>
              </a:extLst>
            </p:cNvPr>
            <p:cNvSpPr/>
            <p:nvPr/>
          </p:nvSpPr>
          <p:spPr>
            <a:xfrm>
              <a:off x="3767517" y="3064786"/>
              <a:ext cx="708955" cy="728428"/>
            </a:xfrm>
            <a:prstGeom prst="roundRect">
              <a:avLst/>
            </a:prstGeom>
            <a:solidFill>
              <a:srgbClr val="FFC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66" name="Rectangle 43">
              <a:extLst>
                <a:ext uri="{FF2B5EF4-FFF2-40B4-BE49-F238E27FC236}">
                  <a16:creationId xmlns:a16="http://schemas.microsoft.com/office/drawing/2014/main" id="{244058CD-5A47-4158-86F4-41AF68CB8B5C}"/>
                </a:ext>
              </a:extLst>
            </p:cNvPr>
            <p:cNvSpPr/>
            <p:nvPr/>
          </p:nvSpPr>
          <p:spPr>
            <a:xfrm>
              <a:off x="3890766" y="3192517"/>
              <a:ext cx="462455" cy="472965"/>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B</a:t>
              </a:r>
              <a:r>
                <a:rPr lang="en-US" sz="2000" baseline="-25000" dirty="0">
                  <a:solidFill>
                    <a:schemeClr val="tx1"/>
                  </a:solidFill>
                </a:rPr>
                <a:t>2</a:t>
              </a:r>
              <a:endParaRPr lang="en-US" sz="2000" dirty="0">
                <a:solidFill>
                  <a:schemeClr val="tx1"/>
                </a:solidFill>
              </a:endParaRPr>
            </a:p>
          </p:txBody>
        </p:sp>
        <p:sp>
          <p:nvSpPr>
            <p:cNvPr id="67" name="TextBox 44">
              <a:extLst>
                <a:ext uri="{FF2B5EF4-FFF2-40B4-BE49-F238E27FC236}">
                  <a16:creationId xmlns:a16="http://schemas.microsoft.com/office/drawing/2014/main" id="{65E06F72-EC20-444B-A5CA-352C395EB72B}"/>
                </a:ext>
              </a:extLst>
            </p:cNvPr>
            <p:cNvSpPr txBox="1"/>
            <p:nvPr/>
          </p:nvSpPr>
          <p:spPr>
            <a:xfrm>
              <a:off x="3879066" y="2600811"/>
              <a:ext cx="465192" cy="400110"/>
            </a:xfrm>
            <a:prstGeom prst="rect">
              <a:avLst/>
            </a:prstGeom>
            <a:noFill/>
          </p:spPr>
          <p:txBody>
            <a:bodyPr wrap="none" rtlCol="0">
              <a:spAutoFit/>
            </a:bodyPr>
            <a:lstStyle/>
            <a:p>
              <a:r>
                <a:rPr lang="en-US" sz="2000" dirty="0"/>
                <a:t>N</a:t>
              </a:r>
              <a:r>
                <a:rPr lang="en-US" sz="2000" baseline="-25000" dirty="0"/>
                <a:t>2</a:t>
              </a:r>
              <a:endParaRPr lang="en-US" sz="2000" dirty="0"/>
            </a:p>
          </p:txBody>
        </p:sp>
      </p:grpSp>
      <p:grpSp>
        <p:nvGrpSpPr>
          <p:cNvPr id="68" name="组合 20">
            <a:extLst>
              <a:ext uri="{FF2B5EF4-FFF2-40B4-BE49-F238E27FC236}">
                <a16:creationId xmlns:a16="http://schemas.microsoft.com/office/drawing/2014/main" id="{85B11708-C638-4955-87DC-04CF7DBB12A2}"/>
              </a:ext>
            </a:extLst>
          </p:cNvPr>
          <p:cNvGrpSpPr/>
          <p:nvPr/>
        </p:nvGrpSpPr>
        <p:grpSpPr>
          <a:xfrm>
            <a:off x="4306902" y="3810000"/>
            <a:ext cx="708955" cy="1192403"/>
            <a:chOff x="4956264" y="2600811"/>
            <a:chExt cx="708955" cy="1192403"/>
          </a:xfrm>
        </p:grpSpPr>
        <p:sp>
          <p:nvSpPr>
            <p:cNvPr id="69" name="Rounded Rectangle 42">
              <a:extLst>
                <a:ext uri="{FF2B5EF4-FFF2-40B4-BE49-F238E27FC236}">
                  <a16:creationId xmlns:a16="http://schemas.microsoft.com/office/drawing/2014/main" id="{C344BE5E-9669-41C5-9096-28B8C13A226E}"/>
                </a:ext>
              </a:extLst>
            </p:cNvPr>
            <p:cNvSpPr/>
            <p:nvPr/>
          </p:nvSpPr>
          <p:spPr>
            <a:xfrm>
              <a:off x="4956264" y="3064786"/>
              <a:ext cx="708955" cy="728428"/>
            </a:xfrm>
            <a:prstGeom prst="roundRect">
              <a:avLst/>
            </a:prstGeom>
            <a:solidFill>
              <a:srgbClr val="FFC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70" name="Rectangle 43">
              <a:extLst>
                <a:ext uri="{FF2B5EF4-FFF2-40B4-BE49-F238E27FC236}">
                  <a16:creationId xmlns:a16="http://schemas.microsoft.com/office/drawing/2014/main" id="{B58F396D-CEB1-4B40-B253-308D570EE87C}"/>
                </a:ext>
              </a:extLst>
            </p:cNvPr>
            <p:cNvSpPr/>
            <p:nvPr/>
          </p:nvSpPr>
          <p:spPr>
            <a:xfrm>
              <a:off x="5079513" y="3192517"/>
              <a:ext cx="462455" cy="472965"/>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B</a:t>
              </a:r>
              <a:r>
                <a:rPr lang="en-US" sz="2000" baseline="-25000" dirty="0">
                  <a:solidFill>
                    <a:schemeClr val="tx1"/>
                  </a:solidFill>
                </a:rPr>
                <a:t>3</a:t>
              </a:r>
              <a:endParaRPr lang="en-US" sz="2000" dirty="0">
                <a:solidFill>
                  <a:schemeClr val="tx1"/>
                </a:solidFill>
              </a:endParaRPr>
            </a:p>
          </p:txBody>
        </p:sp>
        <p:sp>
          <p:nvSpPr>
            <p:cNvPr id="71" name="TextBox 44">
              <a:extLst>
                <a:ext uri="{FF2B5EF4-FFF2-40B4-BE49-F238E27FC236}">
                  <a16:creationId xmlns:a16="http://schemas.microsoft.com/office/drawing/2014/main" id="{547EAAF2-12BA-4448-B001-9D448EAC3411}"/>
                </a:ext>
              </a:extLst>
            </p:cNvPr>
            <p:cNvSpPr txBox="1"/>
            <p:nvPr/>
          </p:nvSpPr>
          <p:spPr>
            <a:xfrm>
              <a:off x="5067813" y="2600811"/>
              <a:ext cx="465192" cy="400110"/>
            </a:xfrm>
            <a:prstGeom prst="rect">
              <a:avLst/>
            </a:prstGeom>
            <a:noFill/>
          </p:spPr>
          <p:txBody>
            <a:bodyPr wrap="none" rtlCol="0">
              <a:spAutoFit/>
            </a:bodyPr>
            <a:lstStyle/>
            <a:p>
              <a:r>
                <a:rPr lang="en-US" sz="2000" dirty="0"/>
                <a:t>N</a:t>
              </a:r>
              <a:r>
                <a:rPr lang="en-US" sz="2000" baseline="-25000" dirty="0"/>
                <a:t>3</a:t>
              </a:r>
              <a:endParaRPr lang="en-US" sz="2000" dirty="0"/>
            </a:p>
          </p:txBody>
        </p:sp>
      </p:grpSp>
      <p:sp>
        <p:nvSpPr>
          <p:cNvPr id="72" name="Multiply 2">
            <a:extLst>
              <a:ext uri="{FF2B5EF4-FFF2-40B4-BE49-F238E27FC236}">
                <a16:creationId xmlns:a16="http://schemas.microsoft.com/office/drawing/2014/main" id="{A1170CA6-A11F-4BA2-8133-C910C3C12A10}"/>
              </a:ext>
            </a:extLst>
          </p:cNvPr>
          <p:cNvSpPr/>
          <p:nvPr/>
        </p:nvSpPr>
        <p:spPr>
          <a:xfrm>
            <a:off x="1365021" y="4635096"/>
            <a:ext cx="462456" cy="592434"/>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73" name="Rounded Rectangle 42">
            <a:extLst>
              <a:ext uri="{FF2B5EF4-FFF2-40B4-BE49-F238E27FC236}">
                <a16:creationId xmlns:a16="http://schemas.microsoft.com/office/drawing/2014/main" id="{F78FC54A-027D-4450-8361-0C4226125DBC}"/>
              </a:ext>
            </a:extLst>
          </p:cNvPr>
          <p:cNvSpPr/>
          <p:nvPr/>
        </p:nvSpPr>
        <p:spPr>
          <a:xfrm>
            <a:off x="2591106" y="5890960"/>
            <a:ext cx="708955" cy="728428"/>
          </a:xfrm>
          <a:prstGeom prst="round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74" name="Rectangle 43">
            <a:extLst>
              <a:ext uri="{FF2B5EF4-FFF2-40B4-BE49-F238E27FC236}">
                <a16:creationId xmlns:a16="http://schemas.microsoft.com/office/drawing/2014/main" id="{887C33AD-E3E0-432F-8ECC-FB78DE2A1295}"/>
              </a:ext>
            </a:extLst>
          </p:cNvPr>
          <p:cNvSpPr/>
          <p:nvPr/>
        </p:nvSpPr>
        <p:spPr>
          <a:xfrm>
            <a:off x="2714355" y="6018691"/>
            <a:ext cx="462455" cy="47296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B</a:t>
            </a:r>
            <a:r>
              <a:rPr lang="en-US" sz="2000" baseline="-25000" dirty="0">
                <a:solidFill>
                  <a:schemeClr val="tx1"/>
                </a:solidFill>
              </a:rPr>
              <a:t>0</a:t>
            </a:r>
            <a:endParaRPr lang="en-US" sz="2000" dirty="0">
              <a:solidFill>
                <a:schemeClr val="tx1"/>
              </a:solidFill>
            </a:endParaRPr>
          </a:p>
        </p:txBody>
      </p:sp>
      <p:sp>
        <p:nvSpPr>
          <p:cNvPr id="75" name="TextBox 44">
            <a:extLst>
              <a:ext uri="{FF2B5EF4-FFF2-40B4-BE49-F238E27FC236}">
                <a16:creationId xmlns:a16="http://schemas.microsoft.com/office/drawing/2014/main" id="{49F21ED5-8E91-4F26-A64A-05AAAE89CBB7}"/>
              </a:ext>
            </a:extLst>
          </p:cNvPr>
          <p:cNvSpPr txBox="1"/>
          <p:nvPr/>
        </p:nvSpPr>
        <p:spPr>
          <a:xfrm>
            <a:off x="2030559" y="6076890"/>
            <a:ext cx="465192" cy="400110"/>
          </a:xfrm>
          <a:prstGeom prst="rect">
            <a:avLst/>
          </a:prstGeom>
          <a:noFill/>
        </p:spPr>
        <p:txBody>
          <a:bodyPr wrap="none" rtlCol="0">
            <a:spAutoFit/>
          </a:bodyPr>
          <a:lstStyle/>
          <a:p>
            <a:r>
              <a:rPr lang="en-US" sz="2000" dirty="0"/>
              <a:t>N</a:t>
            </a:r>
            <a:r>
              <a:rPr lang="en-US" sz="2000" baseline="-25000" dirty="0"/>
              <a:t>0</a:t>
            </a:r>
            <a:endParaRPr lang="en-US" sz="2000" dirty="0"/>
          </a:p>
        </p:txBody>
      </p:sp>
      <p:cxnSp>
        <p:nvCxnSpPr>
          <p:cNvPr id="76" name="Straight Arrow Connector 48">
            <a:extLst>
              <a:ext uri="{FF2B5EF4-FFF2-40B4-BE49-F238E27FC236}">
                <a16:creationId xmlns:a16="http://schemas.microsoft.com/office/drawing/2014/main" id="{B6338B11-C570-4359-9AAB-3A897B2BB4C8}"/>
              </a:ext>
            </a:extLst>
          </p:cNvPr>
          <p:cNvCxnSpPr>
            <a:cxnSpLocks/>
            <a:stCxn id="61" idx="2"/>
            <a:endCxn id="73" idx="0"/>
          </p:cNvCxnSpPr>
          <p:nvPr/>
        </p:nvCxnSpPr>
        <p:spPr>
          <a:xfrm>
            <a:off x="2395435" y="5002403"/>
            <a:ext cx="550149" cy="888557"/>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7" name="Straight Arrow Connector 48">
            <a:extLst>
              <a:ext uri="{FF2B5EF4-FFF2-40B4-BE49-F238E27FC236}">
                <a16:creationId xmlns:a16="http://schemas.microsoft.com/office/drawing/2014/main" id="{754BF79A-F26A-410C-BD9F-9DA4417ED8AA}"/>
              </a:ext>
            </a:extLst>
          </p:cNvPr>
          <p:cNvCxnSpPr>
            <a:cxnSpLocks/>
            <a:stCxn id="65" idx="2"/>
            <a:endCxn id="73" idx="0"/>
          </p:cNvCxnSpPr>
          <p:nvPr/>
        </p:nvCxnSpPr>
        <p:spPr>
          <a:xfrm flipH="1">
            <a:off x="2945584" y="5002403"/>
            <a:ext cx="527049" cy="888557"/>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78" name="TextBox 56">
            <a:extLst>
              <a:ext uri="{FF2B5EF4-FFF2-40B4-BE49-F238E27FC236}">
                <a16:creationId xmlns:a16="http://schemas.microsoft.com/office/drawing/2014/main" id="{8AB81722-9CF0-4F22-A5FB-CF837090C279}"/>
              </a:ext>
            </a:extLst>
          </p:cNvPr>
          <p:cNvSpPr txBox="1"/>
          <p:nvPr/>
        </p:nvSpPr>
        <p:spPr>
          <a:xfrm>
            <a:off x="2249924" y="5272434"/>
            <a:ext cx="521297" cy="400110"/>
          </a:xfrm>
          <a:prstGeom prst="rect">
            <a:avLst/>
          </a:prstGeom>
          <a:noFill/>
        </p:spPr>
        <p:txBody>
          <a:bodyPr wrap="none" rtlCol="0">
            <a:spAutoFit/>
          </a:bodyPr>
          <a:lstStyle/>
          <a:p>
            <a:r>
              <a:rPr lang="en-US" sz="2000" dirty="0"/>
              <a:t>B</a:t>
            </a:r>
            <a:r>
              <a:rPr lang="en-US" sz="2000" baseline="-25000" dirty="0"/>
              <a:t>1</a:t>
            </a:r>
            <a:r>
              <a:rPr lang="en-US" sz="2000" dirty="0"/>
              <a:t> </a:t>
            </a:r>
          </a:p>
        </p:txBody>
      </p:sp>
      <p:sp>
        <p:nvSpPr>
          <p:cNvPr id="79" name="TextBox 56">
            <a:extLst>
              <a:ext uri="{FF2B5EF4-FFF2-40B4-BE49-F238E27FC236}">
                <a16:creationId xmlns:a16="http://schemas.microsoft.com/office/drawing/2014/main" id="{DDFB88C9-D97F-49A2-97A4-970905E0A73A}"/>
              </a:ext>
            </a:extLst>
          </p:cNvPr>
          <p:cNvSpPr txBox="1"/>
          <p:nvPr/>
        </p:nvSpPr>
        <p:spPr>
          <a:xfrm>
            <a:off x="3252893" y="5272434"/>
            <a:ext cx="521297" cy="400110"/>
          </a:xfrm>
          <a:prstGeom prst="rect">
            <a:avLst/>
          </a:prstGeom>
          <a:noFill/>
        </p:spPr>
        <p:txBody>
          <a:bodyPr wrap="none" rtlCol="0">
            <a:spAutoFit/>
          </a:bodyPr>
          <a:lstStyle/>
          <a:p>
            <a:r>
              <a:rPr lang="en-US" sz="2000" dirty="0"/>
              <a:t>B</a:t>
            </a:r>
            <a:r>
              <a:rPr lang="en-US" sz="2000" baseline="-25000" dirty="0"/>
              <a:t>2</a:t>
            </a:r>
            <a:r>
              <a:rPr lang="en-US" sz="2000" dirty="0"/>
              <a:t> </a:t>
            </a:r>
          </a:p>
        </p:txBody>
      </p:sp>
      <p:sp>
        <p:nvSpPr>
          <p:cNvPr id="80" name="TextBox 53">
            <a:extLst>
              <a:ext uri="{FF2B5EF4-FFF2-40B4-BE49-F238E27FC236}">
                <a16:creationId xmlns:a16="http://schemas.microsoft.com/office/drawing/2014/main" id="{7A4525D6-9990-4019-9643-1A2DF19013B1}"/>
              </a:ext>
            </a:extLst>
          </p:cNvPr>
          <p:cNvSpPr txBox="1"/>
          <p:nvPr/>
        </p:nvSpPr>
        <p:spPr>
          <a:xfrm>
            <a:off x="3513541" y="6091546"/>
            <a:ext cx="1895071" cy="400110"/>
          </a:xfrm>
          <a:prstGeom prst="rect">
            <a:avLst/>
          </a:prstGeom>
          <a:noFill/>
        </p:spPr>
        <p:txBody>
          <a:bodyPr wrap="none" rtlCol="0">
            <a:spAutoFit/>
          </a:bodyPr>
          <a:lstStyle/>
          <a:p>
            <a:r>
              <a:rPr lang="en-US" sz="2000" dirty="0"/>
              <a:t>B</a:t>
            </a:r>
            <a:r>
              <a:rPr lang="en-US" sz="2000" baseline="-25000" dirty="0"/>
              <a:t>0 </a:t>
            </a:r>
            <a:r>
              <a:rPr lang="en-US" sz="2000" dirty="0"/>
              <a:t>= a</a:t>
            </a:r>
            <a:r>
              <a:rPr lang="en-US" sz="2000" baseline="-25000" dirty="0"/>
              <a:t>1</a:t>
            </a:r>
            <a:r>
              <a:rPr lang="en-US" sz="2000" dirty="0"/>
              <a:t>B</a:t>
            </a:r>
            <a:r>
              <a:rPr lang="en-US" sz="2000" baseline="-25000" dirty="0"/>
              <a:t>1+</a:t>
            </a:r>
            <a:r>
              <a:rPr lang="en-US" sz="2000" dirty="0"/>
              <a:t>a</a:t>
            </a:r>
            <a:r>
              <a:rPr lang="en-US" sz="2000" baseline="-25000" dirty="0"/>
              <a:t>2</a:t>
            </a:r>
            <a:r>
              <a:rPr lang="en-US" sz="2000" dirty="0"/>
              <a:t>B</a:t>
            </a:r>
            <a:r>
              <a:rPr lang="en-US" sz="2000" baseline="-25000" dirty="0"/>
              <a:t>2</a:t>
            </a:r>
            <a:r>
              <a:rPr lang="en-US" sz="2000" dirty="0"/>
              <a:t> </a:t>
            </a:r>
          </a:p>
        </p:txBody>
      </p:sp>
    </p:spTree>
    <p:extLst>
      <p:ext uri="{BB962C8B-B14F-4D97-AF65-F5344CB8AC3E}">
        <p14:creationId xmlns:p14="http://schemas.microsoft.com/office/powerpoint/2010/main" val="302010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nodeType="with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childTnLst>
                                </p:cTn>
                              </p:par>
                              <p:par>
                                <p:cTn id="14" presetID="10" presetClass="entr" presetSubtype="0" fill="hold" nodeType="withEffect">
                                  <p:stCondLst>
                                    <p:cond delay="0"/>
                                  </p:stCondLst>
                                  <p:childTnLst>
                                    <p:set>
                                      <p:cBhvr>
                                        <p:cTn id="15" dur="1" fill="hold">
                                          <p:stCondLst>
                                            <p:cond delay="0"/>
                                          </p:stCondLst>
                                        </p:cTn>
                                        <p:tgtEl>
                                          <p:spTgt spid="64"/>
                                        </p:tgtEl>
                                        <p:attrNameLst>
                                          <p:attrName>style.visibility</p:attrName>
                                        </p:attrNameLst>
                                      </p:cBhvr>
                                      <p:to>
                                        <p:strVal val="visible"/>
                                      </p:to>
                                    </p:set>
                                    <p:animEffect transition="in" filter="fade">
                                      <p:cBhvr>
                                        <p:cTn id="16" dur="500"/>
                                        <p:tgtEl>
                                          <p:spTgt spid="64"/>
                                        </p:tgtEl>
                                      </p:cBhvr>
                                    </p:animEffect>
                                  </p:childTnLst>
                                </p:cTn>
                              </p:par>
                              <p:par>
                                <p:cTn id="17" presetID="10" presetClass="entr" presetSubtype="0" fill="hold"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fade">
                                      <p:cBhvr>
                                        <p:cTn id="19" dur="500"/>
                                        <p:tgtEl>
                                          <p:spTgt spid="6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fade">
                                      <p:cBhvr>
                                        <p:cTn id="22" dur="500"/>
                                        <p:tgtEl>
                                          <p:spTgt spid="7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3"/>
                                        </p:tgtEl>
                                        <p:attrNameLst>
                                          <p:attrName>style.visibility</p:attrName>
                                        </p:attrNameLst>
                                      </p:cBhvr>
                                      <p:to>
                                        <p:strVal val="visible"/>
                                      </p:to>
                                    </p:set>
                                    <p:animEffect transition="in" filter="fade">
                                      <p:cBhvr>
                                        <p:cTn id="25" dur="500"/>
                                        <p:tgtEl>
                                          <p:spTgt spid="7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4"/>
                                        </p:tgtEl>
                                        <p:attrNameLst>
                                          <p:attrName>style.visibility</p:attrName>
                                        </p:attrNameLst>
                                      </p:cBhvr>
                                      <p:to>
                                        <p:strVal val="visible"/>
                                      </p:to>
                                    </p:set>
                                    <p:animEffect transition="in" filter="fade">
                                      <p:cBhvr>
                                        <p:cTn id="28" dur="500"/>
                                        <p:tgtEl>
                                          <p:spTgt spid="7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5"/>
                                        </p:tgtEl>
                                        <p:attrNameLst>
                                          <p:attrName>style.visibility</p:attrName>
                                        </p:attrNameLst>
                                      </p:cBhvr>
                                      <p:to>
                                        <p:strVal val="visible"/>
                                      </p:to>
                                    </p:set>
                                    <p:animEffect transition="in" filter="fade">
                                      <p:cBhvr>
                                        <p:cTn id="31" dur="500"/>
                                        <p:tgtEl>
                                          <p:spTgt spid="75"/>
                                        </p:tgtEl>
                                      </p:cBhvr>
                                    </p:animEffect>
                                  </p:childTnLst>
                                </p:cTn>
                              </p:par>
                              <p:par>
                                <p:cTn id="32" presetID="10" presetClass="entr" presetSubtype="0" fill="hold"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fade">
                                      <p:cBhvr>
                                        <p:cTn id="34" dur="500"/>
                                        <p:tgtEl>
                                          <p:spTgt spid="76"/>
                                        </p:tgtEl>
                                      </p:cBhvr>
                                    </p:animEffect>
                                  </p:childTnLst>
                                </p:cTn>
                              </p:par>
                              <p:par>
                                <p:cTn id="35" presetID="10" presetClass="entr" presetSubtype="0" fill="hold" nodeType="withEffect">
                                  <p:stCondLst>
                                    <p:cond delay="0"/>
                                  </p:stCondLst>
                                  <p:childTnLst>
                                    <p:set>
                                      <p:cBhvr>
                                        <p:cTn id="36" dur="1" fill="hold">
                                          <p:stCondLst>
                                            <p:cond delay="0"/>
                                          </p:stCondLst>
                                        </p:cTn>
                                        <p:tgtEl>
                                          <p:spTgt spid="77"/>
                                        </p:tgtEl>
                                        <p:attrNameLst>
                                          <p:attrName>style.visibility</p:attrName>
                                        </p:attrNameLst>
                                      </p:cBhvr>
                                      <p:to>
                                        <p:strVal val="visible"/>
                                      </p:to>
                                    </p:set>
                                    <p:animEffect transition="in" filter="fade">
                                      <p:cBhvr>
                                        <p:cTn id="37" dur="500"/>
                                        <p:tgtEl>
                                          <p:spTgt spid="7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8"/>
                                        </p:tgtEl>
                                        <p:attrNameLst>
                                          <p:attrName>style.visibility</p:attrName>
                                        </p:attrNameLst>
                                      </p:cBhvr>
                                      <p:to>
                                        <p:strVal val="visible"/>
                                      </p:to>
                                    </p:set>
                                    <p:animEffect transition="in" filter="fade">
                                      <p:cBhvr>
                                        <p:cTn id="40" dur="500"/>
                                        <p:tgtEl>
                                          <p:spTgt spid="7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500"/>
                                        <p:tgtEl>
                                          <p:spTgt spid="7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80"/>
                                        </p:tgtEl>
                                        <p:attrNameLst>
                                          <p:attrName>style.visibility</p:attrName>
                                        </p:attrNameLst>
                                      </p:cBhvr>
                                      <p:to>
                                        <p:strVal val="visible"/>
                                      </p:to>
                                    </p:set>
                                    <p:animEffect transition="in" filter="fade">
                                      <p:cBhvr>
                                        <p:cTn id="46" dur="500"/>
                                        <p:tgtEl>
                                          <p:spTgt spid="80"/>
                                        </p:tgtEl>
                                      </p:cBhvr>
                                    </p:animEffect>
                                  </p:childTnLst>
                                </p:cTn>
                              </p:par>
                              <p:par>
                                <p:cTn id="47" presetID="10" presetClass="entr" presetSubtype="0" fill="hold" nodeType="with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Effect transition="in" filter="fade">
                                      <p:cBhvr>
                                        <p:cTn id="49" dur="500"/>
                                        <p:tgtEl>
                                          <p:spTgt spid="6">
                                            <p:txEl>
                                              <p:pRg st="1" end="1"/>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fade">
                                      <p:cBhvr>
                                        <p:cTn id="5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74" grpId="0" animBg="1"/>
      <p:bldP spid="75" grpId="0"/>
      <p:bldP spid="78" grpId="0"/>
      <p:bldP spid="79" grpId="0"/>
      <p:bldP spid="8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ParaRC</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30</a:t>
            </a:fld>
            <a:endParaRPr lang="en-US"/>
          </a:p>
        </p:txBody>
      </p:sp>
      <p:grpSp>
        <p:nvGrpSpPr>
          <p:cNvPr id="39" name="Group 6">
            <a:extLst>
              <a:ext uri="{FF2B5EF4-FFF2-40B4-BE49-F238E27FC236}">
                <a16:creationId xmlns:a16="http://schemas.microsoft.com/office/drawing/2014/main" id="{8C202222-BE4C-A449-A46B-BE8B6B832435}"/>
              </a:ext>
            </a:extLst>
          </p:cNvPr>
          <p:cNvGrpSpPr/>
          <p:nvPr/>
        </p:nvGrpSpPr>
        <p:grpSpPr>
          <a:xfrm>
            <a:off x="455612" y="4279022"/>
            <a:ext cx="1518792" cy="808270"/>
            <a:chOff x="1982205" y="3321237"/>
            <a:chExt cx="1518792" cy="808270"/>
          </a:xfrm>
        </p:grpSpPr>
        <p:sp>
          <p:nvSpPr>
            <p:cNvPr id="70" name="Rounded Rectangle 3">
              <a:extLst>
                <a:ext uri="{FF2B5EF4-FFF2-40B4-BE49-F238E27FC236}">
                  <a16:creationId xmlns:a16="http://schemas.microsoft.com/office/drawing/2014/main" id="{36DCB6C0-2E83-7F44-83A3-3E3042D677E9}"/>
                </a:ext>
              </a:extLst>
            </p:cNvPr>
            <p:cNvSpPr/>
            <p:nvPr/>
          </p:nvSpPr>
          <p:spPr>
            <a:xfrm>
              <a:off x="1982205" y="3321237"/>
              <a:ext cx="1518792" cy="808270"/>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71" name="TextBox 4">
              <a:extLst>
                <a:ext uri="{FF2B5EF4-FFF2-40B4-BE49-F238E27FC236}">
                  <a16:creationId xmlns:a16="http://schemas.microsoft.com/office/drawing/2014/main" id="{F9450B31-1DFB-6148-9587-155E5115B747}"/>
                </a:ext>
              </a:extLst>
            </p:cNvPr>
            <p:cNvSpPr txBox="1"/>
            <p:nvPr/>
          </p:nvSpPr>
          <p:spPr>
            <a:xfrm>
              <a:off x="2177247" y="3725372"/>
              <a:ext cx="1128707"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DataNode</a:t>
              </a:r>
              <a:endParaRPr kumimoji="0" 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72" name="Rounded Rectangle 5">
              <a:extLst>
                <a:ext uri="{FF2B5EF4-FFF2-40B4-BE49-F238E27FC236}">
                  <a16:creationId xmlns:a16="http://schemas.microsoft.com/office/drawing/2014/main" id="{116949FE-427D-B943-B3C2-55F0C7A7D85E}"/>
                </a:ext>
              </a:extLst>
            </p:cNvPr>
            <p:cNvSpPr/>
            <p:nvPr/>
          </p:nvSpPr>
          <p:spPr>
            <a:xfrm>
              <a:off x="2606542" y="3383280"/>
              <a:ext cx="727316" cy="369332"/>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Agent</a:t>
              </a:r>
            </a:p>
          </p:txBody>
        </p:sp>
      </p:grpSp>
      <p:grpSp>
        <p:nvGrpSpPr>
          <p:cNvPr id="40" name="Group 7">
            <a:extLst>
              <a:ext uri="{FF2B5EF4-FFF2-40B4-BE49-F238E27FC236}">
                <a16:creationId xmlns:a16="http://schemas.microsoft.com/office/drawing/2014/main" id="{EBBF10E2-50A9-E546-AFCF-1BFFF5787747}"/>
              </a:ext>
            </a:extLst>
          </p:cNvPr>
          <p:cNvGrpSpPr/>
          <p:nvPr/>
        </p:nvGrpSpPr>
        <p:grpSpPr>
          <a:xfrm>
            <a:off x="2253932" y="4279022"/>
            <a:ext cx="1518792" cy="808270"/>
            <a:chOff x="1982205" y="3321237"/>
            <a:chExt cx="1518792" cy="808270"/>
          </a:xfrm>
        </p:grpSpPr>
        <p:sp>
          <p:nvSpPr>
            <p:cNvPr id="67" name="Rounded Rectangle 8">
              <a:extLst>
                <a:ext uri="{FF2B5EF4-FFF2-40B4-BE49-F238E27FC236}">
                  <a16:creationId xmlns:a16="http://schemas.microsoft.com/office/drawing/2014/main" id="{988F3ED9-8D79-BA40-92FE-A47AE64FF006}"/>
                </a:ext>
              </a:extLst>
            </p:cNvPr>
            <p:cNvSpPr/>
            <p:nvPr/>
          </p:nvSpPr>
          <p:spPr>
            <a:xfrm>
              <a:off x="1982205" y="3321237"/>
              <a:ext cx="1518792" cy="808270"/>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68" name="TextBox 9">
              <a:extLst>
                <a:ext uri="{FF2B5EF4-FFF2-40B4-BE49-F238E27FC236}">
                  <a16:creationId xmlns:a16="http://schemas.microsoft.com/office/drawing/2014/main" id="{B202F9B9-877A-5A47-BEA6-B9DD3B4444E5}"/>
                </a:ext>
              </a:extLst>
            </p:cNvPr>
            <p:cNvSpPr txBox="1"/>
            <p:nvPr/>
          </p:nvSpPr>
          <p:spPr>
            <a:xfrm>
              <a:off x="2177247" y="3725372"/>
              <a:ext cx="1128707"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DataNode</a:t>
              </a:r>
              <a:endParaRPr kumimoji="0" 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69" name="Rounded Rectangle 10">
              <a:extLst>
                <a:ext uri="{FF2B5EF4-FFF2-40B4-BE49-F238E27FC236}">
                  <a16:creationId xmlns:a16="http://schemas.microsoft.com/office/drawing/2014/main" id="{5DC1A21F-71DC-444D-8016-DCFC15F77213}"/>
                </a:ext>
              </a:extLst>
            </p:cNvPr>
            <p:cNvSpPr/>
            <p:nvPr/>
          </p:nvSpPr>
          <p:spPr>
            <a:xfrm>
              <a:off x="2637022" y="3383280"/>
              <a:ext cx="727316" cy="369332"/>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Agent</a:t>
              </a:r>
            </a:p>
          </p:txBody>
        </p:sp>
      </p:grpSp>
      <p:grpSp>
        <p:nvGrpSpPr>
          <p:cNvPr id="41" name="Group 11">
            <a:extLst>
              <a:ext uri="{FF2B5EF4-FFF2-40B4-BE49-F238E27FC236}">
                <a16:creationId xmlns:a16="http://schemas.microsoft.com/office/drawing/2014/main" id="{97D854B3-504D-2E4A-8866-5758ED1C18B3}"/>
              </a:ext>
            </a:extLst>
          </p:cNvPr>
          <p:cNvGrpSpPr/>
          <p:nvPr/>
        </p:nvGrpSpPr>
        <p:grpSpPr>
          <a:xfrm>
            <a:off x="4436452" y="4279022"/>
            <a:ext cx="1518792" cy="808270"/>
            <a:chOff x="1982205" y="3321237"/>
            <a:chExt cx="1518792" cy="808270"/>
          </a:xfrm>
        </p:grpSpPr>
        <p:sp>
          <p:nvSpPr>
            <p:cNvPr id="64" name="Rounded Rectangle 12">
              <a:extLst>
                <a:ext uri="{FF2B5EF4-FFF2-40B4-BE49-F238E27FC236}">
                  <a16:creationId xmlns:a16="http://schemas.microsoft.com/office/drawing/2014/main" id="{153F7132-3FE6-2F4E-B130-65747C48AA8D}"/>
                </a:ext>
              </a:extLst>
            </p:cNvPr>
            <p:cNvSpPr/>
            <p:nvPr/>
          </p:nvSpPr>
          <p:spPr>
            <a:xfrm>
              <a:off x="1982205" y="3321237"/>
              <a:ext cx="1518792" cy="808270"/>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65" name="TextBox 13">
              <a:extLst>
                <a:ext uri="{FF2B5EF4-FFF2-40B4-BE49-F238E27FC236}">
                  <a16:creationId xmlns:a16="http://schemas.microsoft.com/office/drawing/2014/main" id="{FADCEA43-C30A-6749-B900-19C4F237E7CE}"/>
                </a:ext>
              </a:extLst>
            </p:cNvPr>
            <p:cNvSpPr txBox="1"/>
            <p:nvPr/>
          </p:nvSpPr>
          <p:spPr>
            <a:xfrm>
              <a:off x="2177247" y="3725372"/>
              <a:ext cx="1128707"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DataNode</a:t>
              </a:r>
              <a:endParaRPr kumimoji="0" 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66" name="Rounded Rectangle 14">
              <a:extLst>
                <a:ext uri="{FF2B5EF4-FFF2-40B4-BE49-F238E27FC236}">
                  <a16:creationId xmlns:a16="http://schemas.microsoft.com/office/drawing/2014/main" id="{9943A97A-199A-BC47-8490-F52FCA4353F8}"/>
                </a:ext>
              </a:extLst>
            </p:cNvPr>
            <p:cNvSpPr/>
            <p:nvPr/>
          </p:nvSpPr>
          <p:spPr>
            <a:xfrm>
              <a:off x="2693041" y="3383280"/>
              <a:ext cx="727316" cy="369332"/>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Agent</a:t>
              </a:r>
            </a:p>
          </p:txBody>
        </p:sp>
      </p:grpSp>
      <p:sp>
        <p:nvSpPr>
          <p:cNvPr id="42" name="TextBox 15">
            <a:extLst>
              <a:ext uri="{FF2B5EF4-FFF2-40B4-BE49-F238E27FC236}">
                <a16:creationId xmlns:a16="http://schemas.microsoft.com/office/drawing/2014/main" id="{AEC9C01F-C672-4245-97BD-CE56A442E46A}"/>
              </a:ext>
            </a:extLst>
          </p:cNvPr>
          <p:cNvSpPr txBox="1"/>
          <p:nvPr/>
        </p:nvSpPr>
        <p:spPr>
          <a:xfrm>
            <a:off x="4079475" y="4396949"/>
            <a:ext cx="978571" cy="430887"/>
          </a:xfrm>
          <a:prstGeom prst="rect">
            <a:avLst/>
          </a:prstGeom>
          <a:noFill/>
        </p:spPr>
        <p:txBody>
          <a:bodyPr wrap="square" lIns="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a:t>
            </a:r>
          </a:p>
        </p:txBody>
      </p:sp>
      <p:cxnSp>
        <p:nvCxnSpPr>
          <p:cNvPr id="43" name="Straight Connector 16">
            <a:extLst>
              <a:ext uri="{FF2B5EF4-FFF2-40B4-BE49-F238E27FC236}">
                <a16:creationId xmlns:a16="http://schemas.microsoft.com/office/drawing/2014/main" id="{C1439E48-0377-C441-A90E-6E2274F23FFE}"/>
              </a:ext>
            </a:extLst>
          </p:cNvPr>
          <p:cNvCxnSpPr>
            <a:cxnSpLocks/>
          </p:cNvCxnSpPr>
          <p:nvPr/>
        </p:nvCxnSpPr>
        <p:spPr>
          <a:xfrm>
            <a:off x="2105685" y="5316425"/>
            <a:ext cx="3972482" cy="0"/>
          </a:xfrm>
          <a:prstGeom prst="line">
            <a:avLst/>
          </a:prstGeom>
          <a:noFill/>
          <a:ln w="25400" cap="flat" cmpd="sng" algn="ctr">
            <a:solidFill>
              <a:srgbClr val="4472C4"/>
            </a:solidFill>
            <a:prstDash val="solid"/>
            <a:miter lim="800000"/>
          </a:ln>
          <a:effectLst/>
        </p:spPr>
      </p:cxnSp>
      <p:cxnSp>
        <p:nvCxnSpPr>
          <p:cNvPr id="44" name="Elbow Connector 24">
            <a:extLst>
              <a:ext uri="{FF2B5EF4-FFF2-40B4-BE49-F238E27FC236}">
                <a16:creationId xmlns:a16="http://schemas.microsoft.com/office/drawing/2014/main" id="{F22FC958-190D-5B45-B90E-090FA4C870B2}"/>
              </a:ext>
            </a:extLst>
          </p:cNvPr>
          <p:cNvCxnSpPr>
            <a:cxnSpLocks/>
            <a:stCxn id="72" idx="3"/>
          </p:cNvCxnSpPr>
          <p:nvPr/>
        </p:nvCxnSpPr>
        <p:spPr>
          <a:xfrm>
            <a:off x="1807265" y="4525731"/>
            <a:ext cx="308852" cy="808269"/>
          </a:xfrm>
          <a:prstGeom prst="bentConnector2">
            <a:avLst/>
          </a:prstGeom>
          <a:noFill/>
          <a:ln w="25400" cap="flat" cmpd="sng" algn="ctr">
            <a:solidFill>
              <a:srgbClr val="4472C4"/>
            </a:solidFill>
            <a:prstDash val="solid"/>
            <a:miter lim="800000"/>
            <a:headEnd type="triangle" w="med" len="lg"/>
            <a:tailEnd type="triangle" w="med" len="lg"/>
          </a:ln>
          <a:effectLst/>
        </p:spPr>
      </p:cxnSp>
      <p:cxnSp>
        <p:nvCxnSpPr>
          <p:cNvPr id="45" name="Elbow Connector 26">
            <a:extLst>
              <a:ext uri="{FF2B5EF4-FFF2-40B4-BE49-F238E27FC236}">
                <a16:creationId xmlns:a16="http://schemas.microsoft.com/office/drawing/2014/main" id="{95F0916E-5A7A-6148-B79C-07CAE9C337A3}"/>
              </a:ext>
            </a:extLst>
          </p:cNvPr>
          <p:cNvCxnSpPr>
            <a:cxnSpLocks/>
          </p:cNvCxnSpPr>
          <p:nvPr/>
        </p:nvCxnSpPr>
        <p:spPr>
          <a:xfrm rot="16200000" flipH="1">
            <a:off x="3377302" y="4766652"/>
            <a:ext cx="790694" cy="308852"/>
          </a:xfrm>
          <a:prstGeom prst="bentConnector3">
            <a:avLst>
              <a:gd name="adj1" fmla="val -113"/>
            </a:avLst>
          </a:prstGeom>
          <a:noFill/>
          <a:ln w="25400" cap="flat" cmpd="sng" algn="ctr">
            <a:solidFill>
              <a:srgbClr val="4472C4"/>
            </a:solidFill>
            <a:prstDash val="solid"/>
            <a:miter lim="800000"/>
            <a:headEnd type="triangle" w="med" len="lg"/>
            <a:tailEnd type="triangle" w="med" len="lg"/>
          </a:ln>
          <a:effectLst/>
        </p:spPr>
      </p:cxnSp>
      <p:cxnSp>
        <p:nvCxnSpPr>
          <p:cNvPr id="46" name="Elbow Connector 32">
            <a:extLst>
              <a:ext uri="{FF2B5EF4-FFF2-40B4-BE49-F238E27FC236}">
                <a16:creationId xmlns:a16="http://schemas.microsoft.com/office/drawing/2014/main" id="{EC62E263-65AC-164B-974C-50357848885C}"/>
              </a:ext>
            </a:extLst>
          </p:cNvPr>
          <p:cNvCxnSpPr>
            <a:cxnSpLocks/>
            <a:stCxn id="66" idx="3"/>
          </p:cNvCxnSpPr>
          <p:nvPr/>
        </p:nvCxnSpPr>
        <p:spPr>
          <a:xfrm>
            <a:off x="5874604" y="4525731"/>
            <a:ext cx="203563" cy="790693"/>
          </a:xfrm>
          <a:prstGeom prst="bentConnector2">
            <a:avLst/>
          </a:prstGeom>
          <a:noFill/>
          <a:ln w="25400" cap="flat" cmpd="sng" algn="ctr">
            <a:solidFill>
              <a:srgbClr val="4472C4"/>
            </a:solidFill>
            <a:prstDash val="solid"/>
            <a:miter lim="800000"/>
            <a:headEnd type="triangle" w="med" len="lg"/>
            <a:tailEnd type="triangle" w="med" len="lg"/>
          </a:ln>
          <a:effectLst/>
        </p:spPr>
      </p:cxnSp>
      <p:grpSp>
        <p:nvGrpSpPr>
          <p:cNvPr id="47" name="Group 42">
            <a:extLst>
              <a:ext uri="{FF2B5EF4-FFF2-40B4-BE49-F238E27FC236}">
                <a16:creationId xmlns:a16="http://schemas.microsoft.com/office/drawing/2014/main" id="{8A1ED7A2-9A7A-2547-8D2C-58318E7EB2EE}"/>
              </a:ext>
            </a:extLst>
          </p:cNvPr>
          <p:cNvGrpSpPr/>
          <p:nvPr/>
        </p:nvGrpSpPr>
        <p:grpSpPr>
          <a:xfrm>
            <a:off x="2471016" y="2975763"/>
            <a:ext cx="1574541" cy="876368"/>
            <a:chOff x="3229279" y="1707430"/>
            <a:chExt cx="1574541" cy="876368"/>
          </a:xfrm>
        </p:grpSpPr>
        <p:sp>
          <p:nvSpPr>
            <p:cNvPr id="61" name="Rounded Rectangle 39">
              <a:extLst>
                <a:ext uri="{FF2B5EF4-FFF2-40B4-BE49-F238E27FC236}">
                  <a16:creationId xmlns:a16="http://schemas.microsoft.com/office/drawing/2014/main" id="{5B34DD77-B4CC-F143-A81C-F8AD6533F61D}"/>
                </a:ext>
              </a:extLst>
            </p:cNvPr>
            <p:cNvSpPr/>
            <p:nvPr/>
          </p:nvSpPr>
          <p:spPr>
            <a:xfrm>
              <a:off x="3229279" y="1707430"/>
              <a:ext cx="1574541" cy="876368"/>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62" name="Rounded Rectangle 40">
              <a:extLst>
                <a:ext uri="{FF2B5EF4-FFF2-40B4-BE49-F238E27FC236}">
                  <a16:creationId xmlns:a16="http://schemas.microsoft.com/office/drawing/2014/main" id="{5F226A4F-E52D-5046-856A-3D031A34AE39}"/>
                </a:ext>
              </a:extLst>
            </p:cNvPr>
            <p:cNvSpPr/>
            <p:nvPr/>
          </p:nvSpPr>
          <p:spPr>
            <a:xfrm>
              <a:off x="3384849" y="2126527"/>
              <a:ext cx="1269710" cy="369332"/>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Controller</a:t>
              </a:r>
            </a:p>
          </p:txBody>
        </p:sp>
        <p:sp>
          <p:nvSpPr>
            <p:cNvPr id="63" name="TextBox 41">
              <a:extLst>
                <a:ext uri="{FF2B5EF4-FFF2-40B4-BE49-F238E27FC236}">
                  <a16:creationId xmlns:a16="http://schemas.microsoft.com/office/drawing/2014/main" id="{86714790-C1A4-6F48-83A7-7A87D848405F}"/>
                </a:ext>
              </a:extLst>
            </p:cNvPr>
            <p:cNvSpPr txBox="1"/>
            <p:nvPr/>
          </p:nvSpPr>
          <p:spPr>
            <a:xfrm>
              <a:off x="3400089" y="1707430"/>
              <a:ext cx="125226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NameNode</a:t>
              </a:r>
              <a:endParaRPr kumimoji="0" 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grpSp>
      <p:cxnSp>
        <p:nvCxnSpPr>
          <p:cNvPr id="48" name="Straight Connector 43">
            <a:extLst>
              <a:ext uri="{FF2B5EF4-FFF2-40B4-BE49-F238E27FC236}">
                <a16:creationId xmlns:a16="http://schemas.microsoft.com/office/drawing/2014/main" id="{65B446DD-14CA-0241-A333-F56EDF7DDE92}"/>
              </a:ext>
            </a:extLst>
          </p:cNvPr>
          <p:cNvCxnSpPr>
            <a:cxnSpLocks/>
            <a:stCxn id="72" idx="0"/>
            <a:endCxn id="62" idx="2"/>
          </p:cNvCxnSpPr>
          <p:nvPr/>
        </p:nvCxnSpPr>
        <p:spPr>
          <a:xfrm flipV="1">
            <a:off x="1443607" y="3764192"/>
            <a:ext cx="1817834" cy="576873"/>
          </a:xfrm>
          <a:prstGeom prst="line">
            <a:avLst/>
          </a:prstGeom>
          <a:noFill/>
          <a:ln w="25400" cap="flat" cmpd="sng" algn="ctr">
            <a:solidFill>
              <a:srgbClr val="ED7D31"/>
            </a:solidFill>
            <a:prstDash val="sysDot"/>
            <a:miter lim="800000"/>
            <a:headEnd type="triangle" w="med" len="lg"/>
            <a:tailEnd type="none" w="med" len="lg"/>
          </a:ln>
          <a:effectLst/>
        </p:spPr>
      </p:cxnSp>
      <p:cxnSp>
        <p:nvCxnSpPr>
          <p:cNvPr id="49" name="Straight Connector 48">
            <a:extLst>
              <a:ext uri="{FF2B5EF4-FFF2-40B4-BE49-F238E27FC236}">
                <a16:creationId xmlns:a16="http://schemas.microsoft.com/office/drawing/2014/main" id="{945A8514-FCDE-EE46-9364-094761577E35}"/>
              </a:ext>
            </a:extLst>
          </p:cNvPr>
          <p:cNvCxnSpPr>
            <a:cxnSpLocks/>
            <a:stCxn id="69" idx="0"/>
            <a:endCxn id="62" idx="2"/>
          </p:cNvCxnSpPr>
          <p:nvPr/>
        </p:nvCxnSpPr>
        <p:spPr>
          <a:xfrm flipH="1" flipV="1">
            <a:off x="3261441" y="3764192"/>
            <a:ext cx="10966" cy="576873"/>
          </a:xfrm>
          <a:prstGeom prst="line">
            <a:avLst/>
          </a:prstGeom>
          <a:noFill/>
          <a:ln w="25400" cap="flat" cmpd="sng" algn="ctr">
            <a:solidFill>
              <a:srgbClr val="ED7D31"/>
            </a:solidFill>
            <a:prstDash val="sysDot"/>
            <a:miter lim="800000"/>
            <a:headEnd type="triangle" w="med" len="lg"/>
            <a:tailEnd type="none" w="med" len="lg"/>
          </a:ln>
          <a:effectLst/>
        </p:spPr>
      </p:cxnSp>
      <p:cxnSp>
        <p:nvCxnSpPr>
          <p:cNvPr id="50" name="Straight Connector 51">
            <a:extLst>
              <a:ext uri="{FF2B5EF4-FFF2-40B4-BE49-F238E27FC236}">
                <a16:creationId xmlns:a16="http://schemas.microsoft.com/office/drawing/2014/main" id="{5FEE286B-83CB-F041-A906-5CC62303BF02}"/>
              </a:ext>
            </a:extLst>
          </p:cNvPr>
          <p:cNvCxnSpPr>
            <a:cxnSpLocks/>
            <a:stCxn id="66" idx="0"/>
            <a:endCxn id="62" idx="2"/>
          </p:cNvCxnSpPr>
          <p:nvPr/>
        </p:nvCxnSpPr>
        <p:spPr>
          <a:xfrm flipH="1" flipV="1">
            <a:off x="3261441" y="3764192"/>
            <a:ext cx="2249505" cy="576873"/>
          </a:xfrm>
          <a:prstGeom prst="line">
            <a:avLst/>
          </a:prstGeom>
          <a:noFill/>
          <a:ln w="25400" cap="flat" cmpd="sng" algn="ctr">
            <a:solidFill>
              <a:srgbClr val="ED7D31"/>
            </a:solidFill>
            <a:prstDash val="sysDot"/>
            <a:miter lim="800000"/>
            <a:headEnd type="triangle" w="med" len="lg"/>
            <a:tailEnd type="none" w="med" len="lg"/>
          </a:ln>
          <a:effectLst/>
        </p:spPr>
      </p:cxnSp>
      <p:sp>
        <p:nvSpPr>
          <p:cNvPr id="51" name="Rounded Rectangle 57">
            <a:extLst>
              <a:ext uri="{FF2B5EF4-FFF2-40B4-BE49-F238E27FC236}">
                <a16:creationId xmlns:a16="http://schemas.microsoft.com/office/drawing/2014/main" id="{6FCB5A17-EE79-F046-BA7F-3F26C5C26C06}"/>
              </a:ext>
            </a:extLst>
          </p:cNvPr>
          <p:cNvSpPr/>
          <p:nvPr/>
        </p:nvSpPr>
        <p:spPr>
          <a:xfrm>
            <a:off x="1054175" y="3260113"/>
            <a:ext cx="1118348" cy="638825"/>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ysClr val="windowText" lastClr="000000"/>
                </a:solidFill>
                <a:effectLst/>
                <a:uLnTx/>
                <a:uFillTx/>
                <a:latin typeface="Calibri" panose="020F0502020204030204"/>
                <a:ea typeface="DengXian" panose="02010600030101010101" pitchFamily="2" charset="-122"/>
                <a:cs typeface="+mn-cs"/>
              </a:rPr>
              <a:t>PRS</a:t>
            </a:r>
            <a:r>
              <a:rPr kumimoji="0" lang="zh-CN" altLang="en-US" sz="1800" b="1" i="0" u="none" strike="noStrike" kern="1200" cap="none" spc="0" normalizeH="0" baseline="0" noProof="0" dirty="0">
                <a:ln>
                  <a:noFill/>
                </a:ln>
                <a:solidFill>
                  <a:sysClr val="windowText" lastClr="000000"/>
                </a:solidFill>
                <a:effectLst/>
                <a:uLnTx/>
                <a:uFillTx/>
                <a:latin typeface="Calibri" panose="020F0502020204030204"/>
                <a:ea typeface="DengXian" panose="02010600030101010101" pitchFamily="2" charset="-122"/>
                <a:cs typeface="+mn-cs"/>
              </a:rPr>
              <a:t> </a:t>
            </a:r>
            <a:endParaRPr kumimoji="0" lang="en-US" altLang="zh-CN" sz="1800" b="1" i="0" u="none" strike="noStrike" kern="1200" cap="none" spc="0" normalizeH="0" baseline="0" noProof="0" dirty="0">
              <a:ln>
                <a:noFill/>
              </a:ln>
              <a:solidFill>
                <a:sysClr val="windowText" lastClr="000000"/>
              </a:solidFill>
              <a:effectLst/>
              <a:uLnTx/>
              <a:uFillTx/>
              <a:latin typeface="Calibri" panose="020F0502020204030204"/>
              <a:ea typeface="DengXian" panose="02010600030101010101" pitchFamily="2" charset="-122"/>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ysClr val="windowText" lastClr="000000"/>
                </a:solidFill>
                <a:effectLst/>
                <a:uLnTx/>
                <a:uFillTx/>
                <a:latin typeface="Calibri" panose="020F0502020204030204"/>
                <a:ea typeface="DengXian" panose="02010600030101010101" pitchFamily="2" charset="-122"/>
                <a:cs typeface="+mn-cs"/>
              </a:rPr>
              <a:t>Generator</a:t>
            </a:r>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cxnSp>
        <p:nvCxnSpPr>
          <p:cNvPr id="52" name="Straight Arrow Connector 58">
            <a:extLst>
              <a:ext uri="{FF2B5EF4-FFF2-40B4-BE49-F238E27FC236}">
                <a16:creationId xmlns:a16="http://schemas.microsoft.com/office/drawing/2014/main" id="{3C396321-2693-3D46-96B5-58A3F21CDC92}"/>
              </a:ext>
            </a:extLst>
          </p:cNvPr>
          <p:cNvCxnSpPr>
            <a:cxnSpLocks/>
            <a:stCxn id="62" idx="1"/>
            <a:endCxn id="51" idx="3"/>
          </p:cNvCxnSpPr>
          <p:nvPr/>
        </p:nvCxnSpPr>
        <p:spPr>
          <a:xfrm flipH="1">
            <a:off x="2172523" y="3579526"/>
            <a:ext cx="454063" cy="0"/>
          </a:xfrm>
          <a:prstGeom prst="straightConnector1">
            <a:avLst/>
          </a:prstGeom>
          <a:noFill/>
          <a:ln w="25400" cap="flat" cmpd="sng" algn="ctr">
            <a:solidFill>
              <a:srgbClr val="70AD47"/>
            </a:solidFill>
            <a:prstDash val="solid"/>
            <a:miter lim="800000"/>
            <a:headEnd type="triangle" w="med" len="lg"/>
            <a:tailEnd type="none" w="med" len="lg"/>
          </a:ln>
          <a:effectLst/>
        </p:spPr>
      </p:cxnSp>
      <p:sp>
        <p:nvSpPr>
          <p:cNvPr id="53" name="Rounded Rectangle 27">
            <a:extLst>
              <a:ext uri="{FF2B5EF4-FFF2-40B4-BE49-F238E27FC236}">
                <a16:creationId xmlns:a16="http://schemas.microsoft.com/office/drawing/2014/main" id="{C46409A8-B425-2A42-89EE-0C373086744C}"/>
              </a:ext>
            </a:extLst>
          </p:cNvPr>
          <p:cNvSpPr/>
          <p:nvPr/>
        </p:nvSpPr>
        <p:spPr>
          <a:xfrm>
            <a:off x="4507850" y="4345416"/>
            <a:ext cx="592199" cy="369332"/>
          </a:xfrm>
          <a:prstGeom prst="roundRect">
            <a:avLst/>
          </a:prstGeom>
          <a:noFill/>
          <a:ln w="25400" cap="flat" cmpd="sng" algn="ctr">
            <a:solidFill>
              <a:sysClr val="windowText" lastClr="000000"/>
            </a:solidFill>
            <a:prstDash val="solid"/>
            <a:miter lim="800000"/>
          </a:ln>
          <a:effectLst/>
        </p:spPr>
        <p:txBody>
          <a:bodyPr lIns="0" tIns="0" rIns="0" bIns="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Client</a:t>
            </a:r>
          </a:p>
        </p:txBody>
      </p:sp>
      <p:cxnSp>
        <p:nvCxnSpPr>
          <p:cNvPr id="54" name="Elbow Connector 17">
            <a:extLst>
              <a:ext uri="{FF2B5EF4-FFF2-40B4-BE49-F238E27FC236}">
                <a16:creationId xmlns:a16="http://schemas.microsoft.com/office/drawing/2014/main" id="{5C042302-27DC-B840-ADEA-A2211959FB29}"/>
              </a:ext>
            </a:extLst>
          </p:cNvPr>
          <p:cNvCxnSpPr>
            <a:stCxn id="53" idx="0"/>
            <a:endCxn id="62" idx="3"/>
          </p:cNvCxnSpPr>
          <p:nvPr/>
        </p:nvCxnSpPr>
        <p:spPr>
          <a:xfrm rot="16200000" flipV="1">
            <a:off x="3967178" y="3508644"/>
            <a:ext cx="765890" cy="907654"/>
          </a:xfrm>
          <a:prstGeom prst="bentConnector2">
            <a:avLst/>
          </a:prstGeom>
          <a:noFill/>
          <a:ln w="25400" cap="flat" cmpd="sng" algn="ctr">
            <a:solidFill>
              <a:srgbClr val="ED7D31"/>
            </a:solidFill>
            <a:prstDash val="solid"/>
            <a:miter lim="800000"/>
            <a:tailEnd type="triangle" w="med" len="lg"/>
          </a:ln>
          <a:effectLst/>
        </p:spPr>
      </p:cxnSp>
      <p:sp>
        <p:nvSpPr>
          <p:cNvPr id="55" name="TextBox 31">
            <a:extLst>
              <a:ext uri="{FF2B5EF4-FFF2-40B4-BE49-F238E27FC236}">
                <a16:creationId xmlns:a16="http://schemas.microsoft.com/office/drawing/2014/main" id="{E444AAC6-1D40-B74A-9FFF-6C9CB7DFE990}"/>
              </a:ext>
            </a:extLst>
          </p:cNvPr>
          <p:cNvSpPr txBox="1"/>
          <p:nvPr/>
        </p:nvSpPr>
        <p:spPr>
          <a:xfrm>
            <a:off x="742683" y="2333565"/>
            <a:ext cx="1340303"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control flow</a:t>
            </a:r>
          </a:p>
        </p:txBody>
      </p:sp>
      <p:cxnSp>
        <p:nvCxnSpPr>
          <p:cNvPr id="56" name="Straight Connector 33">
            <a:extLst>
              <a:ext uri="{FF2B5EF4-FFF2-40B4-BE49-F238E27FC236}">
                <a16:creationId xmlns:a16="http://schemas.microsoft.com/office/drawing/2014/main" id="{B1513066-D0AA-5C40-AAB3-FA80A3C87535}"/>
              </a:ext>
            </a:extLst>
          </p:cNvPr>
          <p:cNvCxnSpPr/>
          <p:nvPr/>
        </p:nvCxnSpPr>
        <p:spPr>
          <a:xfrm>
            <a:off x="805841" y="2702897"/>
            <a:ext cx="1213986" cy="0"/>
          </a:xfrm>
          <a:prstGeom prst="line">
            <a:avLst/>
          </a:prstGeom>
          <a:noFill/>
          <a:ln w="25400" cap="flat" cmpd="sng" algn="ctr">
            <a:solidFill>
              <a:srgbClr val="ED7D31"/>
            </a:solidFill>
            <a:prstDash val="sysDot"/>
            <a:miter lim="800000"/>
          </a:ln>
          <a:effectLst/>
        </p:spPr>
      </p:cxnSp>
      <p:cxnSp>
        <p:nvCxnSpPr>
          <p:cNvPr id="57" name="Straight Connector 34">
            <a:extLst>
              <a:ext uri="{FF2B5EF4-FFF2-40B4-BE49-F238E27FC236}">
                <a16:creationId xmlns:a16="http://schemas.microsoft.com/office/drawing/2014/main" id="{6BD28E79-3C47-634D-9400-D1093271B9CF}"/>
              </a:ext>
            </a:extLst>
          </p:cNvPr>
          <p:cNvCxnSpPr/>
          <p:nvPr/>
        </p:nvCxnSpPr>
        <p:spPr>
          <a:xfrm>
            <a:off x="2401454" y="2728595"/>
            <a:ext cx="1213986" cy="0"/>
          </a:xfrm>
          <a:prstGeom prst="line">
            <a:avLst/>
          </a:prstGeom>
          <a:noFill/>
          <a:ln w="25400" cap="flat" cmpd="sng" algn="ctr">
            <a:solidFill>
              <a:srgbClr val="4472C4"/>
            </a:solidFill>
            <a:prstDash val="solid"/>
            <a:miter lim="800000"/>
          </a:ln>
          <a:effectLst/>
        </p:spPr>
      </p:cxnSp>
      <p:sp>
        <p:nvSpPr>
          <p:cNvPr id="58" name="TextBox 35">
            <a:extLst>
              <a:ext uri="{FF2B5EF4-FFF2-40B4-BE49-F238E27FC236}">
                <a16:creationId xmlns:a16="http://schemas.microsoft.com/office/drawing/2014/main" id="{36E7E7E7-95C7-6A44-8628-03B6C5F96C70}"/>
              </a:ext>
            </a:extLst>
          </p:cNvPr>
          <p:cNvSpPr txBox="1"/>
          <p:nvPr/>
        </p:nvSpPr>
        <p:spPr>
          <a:xfrm>
            <a:off x="2483136" y="2329220"/>
            <a:ext cx="1088760"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data flow</a:t>
            </a:r>
          </a:p>
        </p:txBody>
      </p:sp>
      <p:cxnSp>
        <p:nvCxnSpPr>
          <p:cNvPr id="59" name="Straight Connector 36">
            <a:extLst>
              <a:ext uri="{FF2B5EF4-FFF2-40B4-BE49-F238E27FC236}">
                <a16:creationId xmlns:a16="http://schemas.microsoft.com/office/drawing/2014/main" id="{CF7FA885-3682-6142-8E19-3500C654F5D0}"/>
              </a:ext>
            </a:extLst>
          </p:cNvPr>
          <p:cNvCxnSpPr/>
          <p:nvPr/>
        </p:nvCxnSpPr>
        <p:spPr>
          <a:xfrm>
            <a:off x="4362288" y="2728596"/>
            <a:ext cx="1213986" cy="0"/>
          </a:xfrm>
          <a:prstGeom prst="line">
            <a:avLst/>
          </a:prstGeom>
          <a:noFill/>
          <a:ln w="25400" cap="flat" cmpd="sng" algn="ctr">
            <a:solidFill>
              <a:srgbClr val="70AD47"/>
            </a:solidFill>
            <a:prstDash val="solid"/>
            <a:miter lim="800000"/>
          </a:ln>
          <a:effectLst/>
        </p:spPr>
      </p:cxnSp>
      <p:sp>
        <p:nvSpPr>
          <p:cNvPr id="60" name="TextBox 37">
            <a:extLst>
              <a:ext uri="{FF2B5EF4-FFF2-40B4-BE49-F238E27FC236}">
                <a16:creationId xmlns:a16="http://schemas.microsoft.com/office/drawing/2014/main" id="{EE84B566-ED2F-4D45-9884-FC123288A638}"/>
              </a:ext>
            </a:extLst>
          </p:cNvPr>
          <p:cNvSpPr txBox="1"/>
          <p:nvPr/>
        </p:nvSpPr>
        <p:spPr>
          <a:xfrm>
            <a:off x="4178358" y="2329220"/>
            <a:ext cx="1581843"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metadata flow</a:t>
            </a:r>
          </a:p>
        </p:txBody>
      </p:sp>
      <p:sp>
        <p:nvSpPr>
          <p:cNvPr id="73" name="Content Placeholder 2">
            <a:extLst>
              <a:ext uri="{FF2B5EF4-FFF2-40B4-BE49-F238E27FC236}">
                <a16:creationId xmlns:a16="http://schemas.microsoft.com/office/drawing/2014/main" id="{AB73D1B7-E4DE-4AA3-8EEE-869DB138C5D4}"/>
              </a:ext>
            </a:extLst>
          </p:cNvPr>
          <p:cNvSpPr txBox="1">
            <a:spLocks/>
          </p:cNvSpPr>
          <p:nvPr/>
        </p:nvSpPr>
        <p:spPr bwMode="auto">
          <a:xfrm>
            <a:off x="6287235" y="1524000"/>
            <a:ext cx="5943600" cy="501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0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kern="0" dirty="0"/>
              <a:t>Built on Hadoop 3.3.4 HDFS</a:t>
            </a:r>
          </a:p>
          <a:p>
            <a:r>
              <a:rPr lang="en-US" kern="0" dirty="0"/>
              <a:t>PRS Generator</a:t>
            </a:r>
          </a:p>
          <a:p>
            <a:pPr lvl="1"/>
            <a:r>
              <a:rPr lang="en-US" kern="0" dirty="0"/>
              <a:t>Pre-computes approximate MLP </a:t>
            </a:r>
            <a:r>
              <a:rPr lang="en-US" b="1" kern="0" dirty="0">
                <a:solidFill>
                  <a:srgbClr val="FF0000"/>
                </a:solidFill>
              </a:rPr>
              <a:t>offline</a:t>
            </a:r>
            <a:r>
              <a:rPr lang="en-US" kern="0" dirty="0"/>
              <a:t> for all failure combinations</a:t>
            </a:r>
            <a:endParaRPr lang="en-US" b="1" kern="0" dirty="0">
              <a:solidFill>
                <a:srgbClr val="FF0000"/>
              </a:solidFill>
            </a:endParaRPr>
          </a:p>
          <a:p>
            <a:r>
              <a:rPr lang="en-US" kern="0" dirty="0"/>
              <a:t>Controller</a:t>
            </a:r>
          </a:p>
          <a:p>
            <a:pPr lvl="1"/>
            <a:r>
              <a:rPr lang="en-US" kern="0" dirty="0"/>
              <a:t>Maintains stripe metadata</a:t>
            </a:r>
          </a:p>
          <a:p>
            <a:pPr lvl="1"/>
            <a:r>
              <a:rPr lang="en-US" kern="0" dirty="0"/>
              <a:t>Parses </a:t>
            </a:r>
            <a:r>
              <a:rPr lang="en-US" kern="0" dirty="0" err="1"/>
              <a:t>pECDAG</a:t>
            </a:r>
            <a:endParaRPr lang="en-US" kern="0" dirty="0"/>
          </a:p>
          <a:p>
            <a:pPr lvl="1"/>
            <a:r>
              <a:rPr lang="en-US" kern="0" dirty="0"/>
              <a:t>Coordinates repair among agents</a:t>
            </a:r>
          </a:p>
          <a:p>
            <a:r>
              <a:rPr lang="en-US" kern="0" dirty="0"/>
              <a:t>Agent</a:t>
            </a:r>
          </a:p>
          <a:p>
            <a:pPr lvl="1"/>
            <a:r>
              <a:rPr lang="en-US" kern="0" dirty="0"/>
              <a:t>Performs actual repair</a:t>
            </a:r>
          </a:p>
        </p:txBody>
      </p:sp>
    </p:spTree>
    <p:extLst>
      <p:ext uri="{BB962C8B-B14F-4D97-AF65-F5344CB8AC3E}">
        <p14:creationId xmlns:p14="http://schemas.microsoft.com/office/powerpoint/2010/main" val="2754840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Approximate MLP</a:t>
            </a:r>
          </a:p>
        </p:txBody>
      </p:sp>
      <p:sp>
        <p:nvSpPr>
          <p:cNvPr id="3" name="Content Placeholder 2"/>
          <p:cNvSpPr>
            <a:spLocks noGrp="1"/>
          </p:cNvSpPr>
          <p:nvPr>
            <p:ph idx="1"/>
          </p:nvPr>
        </p:nvSpPr>
        <p:spPr>
          <a:xfrm>
            <a:off x="609441" y="5486400"/>
            <a:ext cx="10969943" cy="990600"/>
          </a:xfrm>
        </p:spPr>
        <p:txBody>
          <a:bodyPr/>
          <a:lstStyle/>
          <a:p>
            <a:r>
              <a:rPr lang="en-US" dirty="0"/>
              <a:t>Approximate MLP balances repair bandwidth and maximum repair load, while our heuristic has feasible running time</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31</a:t>
            </a:fld>
            <a:endParaRPr lang="en-US"/>
          </a:p>
        </p:txBody>
      </p:sp>
      <p:pic>
        <p:nvPicPr>
          <p:cNvPr id="12" name="图片 11">
            <a:extLst>
              <a:ext uri="{FF2B5EF4-FFF2-40B4-BE49-F238E27FC236}">
                <a16:creationId xmlns:a16="http://schemas.microsoft.com/office/drawing/2014/main" id="{A3F87C1C-6DC5-4E62-93A0-9A08766B49B2}"/>
              </a:ext>
            </a:extLst>
          </p:cNvPr>
          <p:cNvPicPr>
            <a:picLocks noChangeAspect="1"/>
          </p:cNvPicPr>
          <p:nvPr/>
        </p:nvPicPr>
        <p:blipFill>
          <a:blip r:embed="rId3"/>
          <a:stretch>
            <a:fillRect/>
          </a:stretch>
        </p:blipFill>
        <p:spPr>
          <a:xfrm>
            <a:off x="609441" y="1435331"/>
            <a:ext cx="11219890" cy="3810000"/>
          </a:xfrm>
          <a:prstGeom prst="rect">
            <a:avLst/>
          </a:prstGeom>
        </p:spPr>
      </p:pic>
      <p:sp>
        <p:nvSpPr>
          <p:cNvPr id="5" name="TextBox 4">
            <a:extLst>
              <a:ext uri="{FF2B5EF4-FFF2-40B4-BE49-F238E27FC236}">
                <a16:creationId xmlns:a16="http://schemas.microsoft.com/office/drawing/2014/main" id="{D96D393B-3F38-4FB6-9804-FDC7E0CAFE1D}"/>
              </a:ext>
            </a:extLst>
          </p:cNvPr>
          <p:cNvSpPr txBox="1"/>
          <p:nvPr/>
        </p:nvSpPr>
        <p:spPr>
          <a:xfrm>
            <a:off x="2970212" y="1230868"/>
            <a:ext cx="4647426" cy="369332"/>
          </a:xfrm>
          <a:prstGeom prst="rect">
            <a:avLst/>
          </a:prstGeom>
          <a:noFill/>
        </p:spPr>
        <p:txBody>
          <a:bodyPr wrap="none" rtlCol="0">
            <a:spAutoFit/>
          </a:bodyPr>
          <a:lstStyle/>
          <a:p>
            <a:r>
              <a:rPr lang="en-US" b="1" dirty="0">
                <a:solidFill>
                  <a:srgbClr val="FF0000"/>
                </a:solidFill>
              </a:rPr>
              <a:t>(maximum repair load, repair bandwidth)</a:t>
            </a:r>
            <a:endParaRPr lang="en-HK" b="1" dirty="0">
              <a:solidFill>
                <a:srgbClr val="FF0000"/>
              </a:solidFill>
            </a:endParaRPr>
          </a:p>
        </p:txBody>
      </p:sp>
      <p:sp>
        <p:nvSpPr>
          <p:cNvPr id="6" name="Rounded Rectangle 5"/>
          <p:cNvSpPr/>
          <p:nvPr/>
        </p:nvSpPr>
        <p:spPr bwMode="auto">
          <a:xfrm>
            <a:off x="5637212" y="1611868"/>
            <a:ext cx="2743200" cy="3264932"/>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Rounded Rectangle 7"/>
          <p:cNvSpPr/>
          <p:nvPr/>
        </p:nvSpPr>
        <p:spPr bwMode="auto">
          <a:xfrm>
            <a:off x="8246115" y="1611867"/>
            <a:ext cx="1658297" cy="3264933"/>
          </a:xfrm>
          <a:prstGeom prst="round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0234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152400"/>
            <a:ext cx="11276171" cy="1143000"/>
          </a:xfrm>
        </p:spPr>
        <p:txBody>
          <a:bodyPr/>
          <a:lstStyle/>
          <a:p>
            <a:r>
              <a:rPr lang="en-US" dirty="0" err="1"/>
              <a:t>ParaRC</a:t>
            </a:r>
            <a:r>
              <a:rPr lang="en-US" dirty="0"/>
              <a:t> Performance on Alibaba Cloud</a:t>
            </a:r>
          </a:p>
        </p:txBody>
      </p:sp>
      <p:sp>
        <p:nvSpPr>
          <p:cNvPr id="3" name="Content Placeholder 2"/>
          <p:cNvSpPr>
            <a:spLocks noGrp="1"/>
          </p:cNvSpPr>
          <p:nvPr>
            <p:ph idx="1"/>
          </p:nvPr>
        </p:nvSpPr>
        <p:spPr>
          <a:xfrm>
            <a:off x="645397" y="4572000"/>
            <a:ext cx="10896600" cy="2133600"/>
          </a:xfrm>
        </p:spPr>
        <p:txBody>
          <a:bodyPr/>
          <a:lstStyle/>
          <a:p>
            <a:r>
              <a:rPr lang="en-US" sz="2400" dirty="0"/>
              <a:t>(16, 12) Clay code</a:t>
            </a:r>
          </a:p>
          <a:p>
            <a:pPr lvl="1"/>
            <a:r>
              <a:rPr lang="en-US" sz="2000" dirty="0" err="1"/>
              <a:t>ParaRC</a:t>
            </a:r>
            <a:r>
              <a:rPr lang="en-US" sz="2000" dirty="0"/>
              <a:t> reduces </a:t>
            </a:r>
            <a:r>
              <a:rPr lang="en-US" sz="2000" b="1" dirty="0">
                <a:solidFill>
                  <a:srgbClr val="FF0000"/>
                </a:solidFill>
              </a:rPr>
              <a:t>degraded read </a:t>
            </a:r>
            <a:r>
              <a:rPr lang="en-US" sz="2000" dirty="0"/>
              <a:t>time by 76.4%, 51.9%, and 59.3%, respectively compared with RS, RP, and Clay</a:t>
            </a:r>
          </a:p>
          <a:p>
            <a:pPr lvl="1"/>
            <a:r>
              <a:rPr lang="en-US" sz="2000" dirty="0" err="1"/>
              <a:t>ParaRC</a:t>
            </a:r>
            <a:r>
              <a:rPr lang="en-US" sz="2000" dirty="0"/>
              <a:t> reduces </a:t>
            </a:r>
            <a:r>
              <a:rPr lang="en-US" sz="2000" b="1" dirty="0">
                <a:solidFill>
                  <a:srgbClr val="FF0000"/>
                </a:solidFill>
              </a:rPr>
              <a:t>full-node recovery </a:t>
            </a:r>
            <a:r>
              <a:rPr lang="en-US" sz="2000" dirty="0"/>
              <a:t>time 76.9%, 70.2%, and 39.2%, respectively compared with RS, RP, and Clay</a:t>
            </a:r>
          </a:p>
          <a:p>
            <a:pPr lvl="1"/>
            <a:endParaRPr lang="en-US" sz="2000"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32</a:t>
            </a:fld>
            <a:endParaRPr lang="en-US"/>
          </a:p>
        </p:txBody>
      </p:sp>
      <p:pic>
        <p:nvPicPr>
          <p:cNvPr id="10" name="图片 9">
            <a:extLst>
              <a:ext uri="{FF2B5EF4-FFF2-40B4-BE49-F238E27FC236}">
                <a16:creationId xmlns:a16="http://schemas.microsoft.com/office/drawing/2014/main" id="{AAE3C651-A260-45D6-B51C-B9F83375A59C}"/>
              </a:ext>
            </a:extLst>
          </p:cNvPr>
          <p:cNvPicPr>
            <a:picLocks noChangeAspect="1"/>
          </p:cNvPicPr>
          <p:nvPr/>
        </p:nvPicPr>
        <p:blipFill>
          <a:blip r:embed="rId3"/>
          <a:stretch>
            <a:fillRect/>
          </a:stretch>
        </p:blipFill>
        <p:spPr>
          <a:xfrm>
            <a:off x="150812" y="1556275"/>
            <a:ext cx="5943600" cy="2787125"/>
          </a:xfrm>
          <a:prstGeom prst="rect">
            <a:avLst/>
          </a:prstGeom>
        </p:spPr>
      </p:pic>
      <p:pic>
        <p:nvPicPr>
          <p:cNvPr id="7" name="图片 5">
            <a:extLst>
              <a:ext uri="{FF2B5EF4-FFF2-40B4-BE49-F238E27FC236}">
                <a16:creationId xmlns:a16="http://schemas.microsoft.com/office/drawing/2014/main" id="{8FE116F4-1167-4BF0-9262-A4E9F8942372}"/>
              </a:ext>
            </a:extLst>
          </p:cNvPr>
          <p:cNvPicPr>
            <a:picLocks noChangeAspect="1"/>
          </p:cNvPicPr>
          <p:nvPr/>
        </p:nvPicPr>
        <p:blipFill>
          <a:blip r:embed="rId4"/>
          <a:stretch>
            <a:fillRect/>
          </a:stretch>
        </p:blipFill>
        <p:spPr>
          <a:xfrm>
            <a:off x="6018212" y="1556275"/>
            <a:ext cx="5677478" cy="2787125"/>
          </a:xfrm>
          <a:prstGeom prst="rect">
            <a:avLst/>
          </a:prstGeom>
        </p:spPr>
      </p:pic>
    </p:spTree>
    <p:extLst>
      <p:ext uri="{BB962C8B-B14F-4D97-AF65-F5344CB8AC3E}">
        <p14:creationId xmlns:p14="http://schemas.microsoft.com/office/powerpoint/2010/main" val="2889840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609441" y="1600200"/>
            <a:ext cx="10969943" cy="3733800"/>
          </a:xfrm>
        </p:spPr>
        <p:txBody>
          <a:bodyPr/>
          <a:lstStyle/>
          <a:p>
            <a:r>
              <a:rPr lang="en-US" dirty="0" err="1"/>
              <a:t>ParaRC</a:t>
            </a:r>
            <a:r>
              <a:rPr lang="en-US" dirty="0"/>
              <a:t> is a parallel repair framework for MSR codes</a:t>
            </a:r>
          </a:p>
          <a:p>
            <a:pPr lvl="1"/>
            <a:r>
              <a:rPr lang="en-US" dirty="0"/>
              <a:t>Exploits sub-packetization and balances the trade-off between repair bandwidth and maximum repair load</a:t>
            </a:r>
          </a:p>
          <a:p>
            <a:r>
              <a:rPr lang="en-US" dirty="0"/>
              <a:t>Future work:</a:t>
            </a:r>
          </a:p>
          <a:p>
            <a:pPr lvl="1"/>
            <a:r>
              <a:rPr lang="en-US" dirty="0"/>
              <a:t>Theoretical analysis of trade-off</a:t>
            </a:r>
          </a:p>
          <a:p>
            <a:pPr lvl="1"/>
            <a:r>
              <a:rPr lang="en-US" dirty="0"/>
              <a:t>Co-design with the intra-stripe parallelism and inter-stripe parallelism</a:t>
            </a:r>
          </a:p>
          <a:p>
            <a:pPr lvl="1"/>
            <a:r>
              <a:rPr lang="en-US" dirty="0"/>
              <a:t>Design for small blocks and wide stripes</a:t>
            </a:r>
          </a:p>
          <a:p>
            <a:r>
              <a:rPr lang="en-US" dirty="0"/>
              <a:t>Source code:</a:t>
            </a:r>
          </a:p>
          <a:p>
            <a:pPr lvl="1"/>
            <a:r>
              <a:rPr lang="en-US" b="1" dirty="0">
                <a:hlinkClick r:id="rId3"/>
              </a:rPr>
              <a:t>http</a:t>
            </a:r>
            <a:r>
              <a:rPr lang="en-US" b="1">
                <a:hlinkClick r:id="rId3"/>
              </a:rPr>
              <a:t>://adslab.cse.cuhk.edu.hk/software/pararc</a:t>
            </a:r>
            <a:endParaRPr lang="en-US" b="1"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33</a:t>
            </a:fld>
            <a:endParaRPr lang="en-US"/>
          </a:p>
        </p:txBody>
      </p:sp>
    </p:spTree>
    <p:extLst>
      <p:ext uri="{BB962C8B-B14F-4D97-AF65-F5344CB8AC3E}">
        <p14:creationId xmlns:p14="http://schemas.microsoft.com/office/powerpoint/2010/main" val="110727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D934D-EB03-40F7-99EE-B74CD8DC5DBB}"/>
              </a:ext>
            </a:extLst>
          </p:cNvPr>
          <p:cNvSpPr>
            <a:spLocks noGrp="1"/>
          </p:cNvSpPr>
          <p:nvPr>
            <p:ph type="title"/>
          </p:nvPr>
        </p:nvSpPr>
        <p:spPr/>
        <p:txBody>
          <a:bodyPr/>
          <a:lstStyle/>
          <a:p>
            <a:r>
              <a:rPr lang="en-US" dirty="0"/>
              <a:t>Reducing Repair Bandwidth</a:t>
            </a:r>
            <a:endParaRPr lang="en-HK" dirty="0"/>
          </a:p>
        </p:txBody>
      </p:sp>
      <p:sp>
        <p:nvSpPr>
          <p:cNvPr id="3" name="Content Placeholder 2">
            <a:extLst>
              <a:ext uri="{FF2B5EF4-FFF2-40B4-BE49-F238E27FC236}">
                <a16:creationId xmlns:a16="http://schemas.microsoft.com/office/drawing/2014/main" id="{D2DC6882-B2F4-4BDA-B8F0-2323DB21499F}"/>
              </a:ext>
            </a:extLst>
          </p:cNvPr>
          <p:cNvSpPr>
            <a:spLocks noGrp="1"/>
          </p:cNvSpPr>
          <p:nvPr>
            <p:ph idx="1"/>
          </p:nvPr>
        </p:nvSpPr>
        <p:spPr>
          <a:xfrm>
            <a:off x="531812" y="1447801"/>
            <a:ext cx="11173090" cy="4678364"/>
          </a:xfrm>
        </p:spPr>
        <p:txBody>
          <a:bodyPr/>
          <a:lstStyle/>
          <a:p>
            <a:r>
              <a:rPr lang="en-US" dirty="0"/>
              <a:t>New erasure code constructions</a:t>
            </a:r>
          </a:p>
          <a:p>
            <a:r>
              <a:rPr lang="en-US" dirty="0"/>
              <a:t>Minimum-storage regenerating (MSR) codes </a:t>
            </a:r>
            <a:r>
              <a:rPr lang="en-US" sz="2000" dirty="0"/>
              <a:t>[</a:t>
            </a:r>
            <a:r>
              <a:rPr lang="en-US" sz="2000" dirty="0" err="1"/>
              <a:t>Dimakis</a:t>
            </a:r>
            <a:r>
              <a:rPr lang="en-US" sz="2000" dirty="0"/>
              <a:t>, TIT’10]</a:t>
            </a:r>
            <a:endParaRPr lang="en-US" dirty="0"/>
          </a:p>
          <a:p>
            <a:pPr lvl="1"/>
            <a:r>
              <a:rPr lang="en-US" dirty="0"/>
              <a:t>Minimum repair bandwidth, satisfying MDS</a:t>
            </a:r>
          </a:p>
          <a:p>
            <a:pPr lvl="1"/>
            <a:r>
              <a:rPr lang="en-US" b="1" dirty="0">
                <a:solidFill>
                  <a:srgbClr val="FF0000"/>
                </a:solidFill>
              </a:rPr>
              <a:t>Sub-packetization: </a:t>
            </a:r>
            <a:r>
              <a:rPr lang="en-US" dirty="0"/>
              <a:t>dividing a block into </a:t>
            </a:r>
            <a:r>
              <a:rPr lang="en-US" i="1" dirty="0"/>
              <a:t>w</a:t>
            </a:r>
            <a:r>
              <a:rPr lang="en-US" dirty="0"/>
              <a:t> sub-blocks in construction </a:t>
            </a:r>
            <a:endParaRPr lang="en-US" dirty="0">
              <a:solidFill>
                <a:srgbClr val="FF0000"/>
              </a:solidFill>
            </a:endParaRPr>
          </a:p>
          <a:p>
            <a:r>
              <a:rPr lang="en-US" dirty="0"/>
              <a:t>Examples:</a:t>
            </a:r>
          </a:p>
          <a:p>
            <a:pPr lvl="1"/>
            <a:r>
              <a:rPr lang="en-US" dirty="0"/>
              <a:t>Butterfly codes </a:t>
            </a:r>
            <a:r>
              <a:rPr lang="en-US" sz="1800" dirty="0"/>
              <a:t>[</a:t>
            </a:r>
            <a:r>
              <a:rPr lang="en-US" sz="1800" dirty="0" err="1"/>
              <a:t>Pamies</a:t>
            </a:r>
            <a:r>
              <a:rPr lang="en-US" sz="1800" dirty="0"/>
              <a:t>-Juarez, FAST’16]</a:t>
            </a:r>
            <a:endParaRPr lang="en-US" dirty="0"/>
          </a:p>
          <a:p>
            <a:pPr lvl="2"/>
            <a:r>
              <a:rPr lang="en-US" dirty="0"/>
              <a:t>Require </a:t>
            </a:r>
            <a:r>
              <a:rPr lang="en-US" i="1" dirty="0"/>
              <a:t>n = k + 2</a:t>
            </a:r>
          </a:p>
          <a:p>
            <a:pPr lvl="1"/>
            <a:r>
              <a:rPr lang="en-US" dirty="0"/>
              <a:t>Clay codes </a:t>
            </a:r>
            <a:r>
              <a:rPr lang="en-US" sz="1800" dirty="0"/>
              <a:t>[</a:t>
            </a:r>
            <a:r>
              <a:rPr lang="en-US" sz="1800" dirty="0" err="1"/>
              <a:t>Vajha</a:t>
            </a:r>
            <a:r>
              <a:rPr lang="en-US" sz="1800" dirty="0"/>
              <a:t>, FAST’18]</a:t>
            </a:r>
            <a:endParaRPr lang="en-US" dirty="0"/>
          </a:p>
          <a:p>
            <a:pPr lvl="2"/>
            <a:r>
              <a:rPr lang="en-US" dirty="0"/>
              <a:t>Minimum repair bandwidth </a:t>
            </a:r>
            <a:r>
              <a:rPr lang="en-US" dirty="0">
                <a:solidFill>
                  <a:srgbClr val="3333CC"/>
                </a:solidFill>
              </a:rPr>
              <a:t>and I/O</a:t>
            </a:r>
            <a:r>
              <a:rPr lang="en-US" dirty="0"/>
              <a:t> </a:t>
            </a:r>
          </a:p>
          <a:p>
            <a:pPr lvl="3"/>
            <a:r>
              <a:rPr lang="en-US" dirty="0"/>
              <a:t>Repair bandwidth = amount of I/O to local storage for repair (both are minimum)</a:t>
            </a:r>
          </a:p>
          <a:p>
            <a:pPr lvl="2"/>
            <a:r>
              <a:rPr lang="en-US" dirty="0"/>
              <a:t>General parameters </a:t>
            </a:r>
            <a:r>
              <a:rPr lang="en-US" i="1" dirty="0"/>
              <a:t>n</a:t>
            </a:r>
            <a:r>
              <a:rPr lang="en-US" dirty="0"/>
              <a:t> and </a:t>
            </a:r>
            <a:r>
              <a:rPr lang="en-US" i="1" dirty="0"/>
              <a:t>k </a:t>
            </a:r>
            <a:r>
              <a:rPr lang="en-US" dirty="0"/>
              <a:t>(</a:t>
            </a:r>
            <a:r>
              <a:rPr lang="en-US" i="1" dirty="0"/>
              <a:t>k &lt; n</a:t>
            </a:r>
            <a:r>
              <a:rPr lang="en-US" dirty="0"/>
              <a:t>)</a:t>
            </a:r>
          </a:p>
        </p:txBody>
      </p:sp>
      <p:sp>
        <p:nvSpPr>
          <p:cNvPr id="4" name="Slide Number Placeholder 3">
            <a:extLst>
              <a:ext uri="{FF2B5EF4-FFF2-40B4-BE49-F238E27FC236}">
                <a16:creationId xmlns:a16="http://schemas.microsoft.com/office/drawing/2014/main" id="{69C2AAFF-49FE-43C6-BD2F-9D2504F3B149}"/>
              </a:ext>
            </a:extLst>
          </p:cNvPr>
          <p:cNvSpPr>
            <a:spLocks noGrp="1"/>
          </p:cNvSpPr>
          <p:nvPr>
            <p:ph type="sldNum" sz="quarter" idx="11"/>
          </p:nvPr>
        </p:nvSpPr>
        <p:spPr/>
        <p:txBody>
          <a:bodyPr/>
          <a:lstStyle/>
          <a:p>
            <a:pPr>
              <a:defRPr/>
            </a:pPr>
            <a:fld id="{3FFE790D-BCFB-4008-9260-CA63AEE325FD}" type="slidenum">
              <a:rPr lang="en-US" smtClean="0"/>
              <a:pPr>
                <a:defRPr/>
              </a:pPr>
              <a:t>4</a:t>
            </a:fld>
            <a:endParaRPr lang="en-US"/>
          </a:p>
        </p:txBody>
      </p:sp>
    </p:spTree>
    <p:extLst>
      <p:ext uri="{BB962C8B-B14F-4D97-AF65-F5344CB8AC3E}">
        <p14:creationId xmlns:p14="http://schemas.microsoft.com/office/powerpoint/2010/main" val="3362343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D856BD-EF72-4C5C-9CB7-09D45232A33B}"/>
              </a:ext>
            </a:extLst>
          </p:cNvPr>
          <p:cNvSpPr>
            <a:spLocks noGrp="1"/>
          </p:cNvSpPr>
          <p:nvPr>
            <p:ph type="title"/>
          </p:nvPr>
        </p:nvSpPr>
        <p:spPr/>
        <p:txBody>
          <a:bodyPr/>
          <a:lstStyle/>
          <a:p>
            <a:r>
              <a:rPr lang="en-US" altLang="zh-CN" dirty="0"/>
              <a:t>Clay Codes</a:t>
            </a:r>
            <a:endParaRPr lang="zh-CN" altLang="en-US" dirty="0"/>
          </a:p>
        </p:txBody>
      </p:sp>
      <p:sp>
        <p:nvSpPr>
          <p:cNvPr id="3" name="内容占位符 2">
            <a:extLst>
              <a:ext uri="{FF2B5EF4-FFF2-40B4-BE49-F238E27FC236}">
                <a16:creationId xmlns:a16="http://schemas.microsoft.com/office/drawing/2014/main" id="{DF99ECA3-A4C0-479D-ABBF-E993E79D0E16}"/>
              </a:ext>
            </a:extLst>
          </p:cNvPr>
          <p:cNvSpPr>
            <a:spLocks noGrp="1"/>
          </p:cNvSpPr>
          <p:nvPr>
            <p:ph idx="1"/>
          </p:nvPr>
        </p:nvSpPr>
        <p:spPr>
          <a:xfrm>
            <a:off x="609441" y="1189036"/>
            <a:ext cx="10969943" cy="4678364"/>
          </a:xfrm>
        </p:spPr>
        <p:txBody>
          <a:bodyPr/>
          <a:lstStyle/>
          <a:p>
            <a:r>
              <a:rPr lang="en-US" altLang="zh-CN" dirty="0"/>
              <a:t>Centralized repair for Clay codes</a:t>
            </a:r>
          </a:p>
        </p:txBody>
      </p:sp>
      <p:sp>
        <p:nvSpPr>
          <p:cNvPr id="4" name="灯片编号占位符 3">
            <a:extLst>
              <a:ext uri="{FF2B5EF4-FFF2-40B4-BE49-F238E27FC236}">
                <a16:creationId xmlns:a16="http://schemas.microsoft.com/office/drawing/2014/main" id="{D87D1396-618F-404E-9A54-21A4B7BD290A}"/>
              </a:ext>
            </a:extLst>
          </p:cNvPr>
          <p:cNvSpPr>
            <a:spLocks noGrp="1"/>
          </p:cNvSpPr>
          <p:nvPr>
            <p:ph type="sldNum" sz="quarter" idx="11"/>
          </p:nvPr>
        </p:nvSpPr>
        <p:spPr/>
        <p:txBody>
          <a:bodyPr/>
          <a:lstStyle/>
          <a:p>
            <a:pPr>
              <a:defRPr/>
            </a:pPr>
            <a:fld id="{3FFE790D-BCFB-4008-9260-CA63AEE325FD}" type="slidenum">
              <a:rPr lang="en-US" smtClean="0"/>
              <a:pPr>
                <a:defRPr/>
              </a:pPr>
              <a:t>5</a:t>
            </a:fld>
            <a:endParaRPr lang="en-US"/>
          </a:p>
        </p:txBody>
      </p:sp>
      <p:grpSp>
        <p:nvGrpSpPr>
          <p:cNvPr id="17" name="组合 16">
            <a:extLst>
              <a:ext uri="{FF2B5EF4-FFF2-40B4-BE49-F238E27FC236}">
                <a16:creationId xmlns:a16="http://schemas.microsoft.com/office/drawing/2014/main" id="{17C89ED7-AA95-487B-8275-C85388051CC4}"/>
              </a:ext>
            </a:extLst>
          </p:cNvPr>
          <p:cNvGrpSpPr/>
          <p:nvPr/>
        </p:nvGrpSpPr>
        <p:grpSpPr>
          <a:xfrm>
            <a:off x="1598612" y="1828800"/>
            <a:ext cx="1447800" cy="2209800"/>
            <a:chOff x="1257103" y="1905000"/>
            <a:chExt cx="1447800" cy="2209800"/>
          </a:xfrm>
        </p:grpSpPr>
        <p:sp>
          <p:nvSpPr>
            <p:cNvPr id="15" name="矩形: 圆角 14">
              <a:extLst>
                <a:ext uri="{FF2B5EF4-FFF2-40B4-BE49-F238E27FC236}">
                  <a16:creationId xmlns:a16="http://schemas.microsoft.com/office/drawing/2014/main" id="{4A04B289-FA20-4B79-BE3F-A0755E322984}"/>
                </a:ext>
              </a:extLst>
            </p:cNvPr>
            <p:cNvSpPr/>
            <p:nvPr/>
          </p:nvSpPr>
          <p:spPr bwMode="auto">
            <a:xfrm>
              <a:off x="1257103" y="2298124"/>
              <a:ext cx="1447800" cy="1816676"/>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grpSp>
          <p:nvGrpSpPr>
            <p:cNvPr id="5" name="组合 4">
              <a:extLst>
                <a:ext uri="{FF2B5EF4-FFF2-40B4-BE49-F238E27FC236}">
                  <a16:creationId xmlns:a16="http://schemas.microsoft.com/office/drawing/2014/main" id="{7C50F4AA-3714-4CF6-9F28-C396AAC83F4D}"/>
                </a:ext>
              </a:extLst>
            </p:cNvPr>
            <p:cNvGrpSpPr/>
            <p:nvPr/>
          </p:nvGrpSpPr>
          <p:grpSpPr>
            <a:xfrm>
              <a:off x="1446212" y="2343090"/>
              <a:ext cx="1048123" cy="1458904"/>
              <a:chOff x="403618" y="2919175"/>
              <a:chExt cx="1048123" cy="1458904"/>
            </a:xfrm>
            <a:solidFill>
              <a:srgbClr val="FFFF00"/>
            </a:solidFill>
          </p:grpSpPr>
          <p:sp>
            <p:nvSpPr>
              <p:cNvPr id="6" name="Rectangle 51">
                <a:extLst>
                  <a:ext uri="{FF2B5EF4-FFF2-40B4-BE49-F238E27FC236}">
                    <a16:creationId xmlns:a16="http://schemas.microsoft.com/office/drawing/2014/main" id="{4A50AA8E-2668-4DFE-AB2A-01333E675596}"/>
                  </a:ext>
                </a:extLst>
              </p:cNvPr>
              <p:cNvSpPr/>
              <p:nvPr/>
            </p:nvSpPr>
            <p:spPr>
              <a:xfrm>
                <a:off x="403618" y="2957488"/>
                <a:ext cx="1048123" cy="1420591"/>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cxnSp>
            <p:nvCxnSpPr>
              <p:cNvPr id="7" name="Straight Connector 14">
                <a:extLst>
                  <a:ext uri="{FF2B5EF4-FFF2-40B4-BE49-F238E27FC236}">
                    <a16:creationId xmlns:a16="http://schemas.microsoft.com/office/drawing/2014/main" id="{4A8A3968-1C5B-4536-BA3B-341BD65611C2}"/>
                  </a:ext>
                </a:extLst>
              </p:cNvPr>
              <p:cNvCxnSpPr>
                <a:cxnSpLocks/>
              </p:cNvCxnSpPr>
              <p:nvPr/>
            </p:nvCxnSpPr>
            <p:spPr>
              <a:xfrm>
                <a:off x="403618" y="4017313"/>
                <a:ext cx="1048123"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52">
                <a:extLst>
                  <a:ext uri="{FF2B5EF4-FFF2-40B4-BE49-F238E27FC236}">
                    <a16:creationId xmlns:a16="http://schemas.microsoft.com/office/drawing/2014/main" id="{34E7E668-FE81-4DEC-BA2E-9747C1A8E65F}"/>
                  </a:ext>
                </a:extLst>
              </p:cNvPr>
              <p:cNvCxnSpPr>
                <a:cxnSpLocks/>
              </p:cNvCxnSpPr>
              <p:nvPr/>
            </p:nvCxnSpPr>
            <p:spPr>
              <a:xfrm>
                <a:off x="406331" y="331509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55">
                <a:extLst>
                  <a:ext uri="{FF2B5EF4-FFF2-40B4-BE49-F238E27FC236}">
                    <a16:creationId xmlns:a16="http://schemas.microsoft.com/office/drawing/2014/main" id="{C6AB092A-7FE5-4D39-B4AC-DEAFFDF7EC78}"/>
                  </a:ext>
                </a:extLst>
              </p:cNvPr>
              <p:cNvCxnSpPr>
                <a:cxnSpLocks/>
              </p:cNvCxnSpPr>
              <p:nvPr/>
            </p:nvCxnSpPr>
            <p:spPr>
              <a:xfrm>
                <a:off x="406331" y="366077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TextBox 17">
                <a:extLst>
                  <a:ext uri="{FF2B5EF4-FFF2-40B4-BE49-F238E27FC236}">
                    <a16:creationId xmlns:a16="http://schemas.microsoft.com/office/drawing/2014/main" id="{9D064A96-145E-4130-A2AD-C67063D7B923}"/>
                  </a:ext>
                </a:extLst>
              </p:cNvPr>
              <p:cNvSpPr txBox="1"/>
              <p:nvPr/>
            </p:nvSpPr>
            <p:spPr>
              <a:xfrm>
                <a:off x="640531" y="2919175"/>
                <a:ext cx="564578" cy="400110"/>
              </a:xfrm>
              <a:prstGeom prst="rect">
                <a:avLst/>
              </a:prstGeom>
              <a:noFill/>
            </p:spPr>
            <p:txBody>
              <a:bodyPr wrap="none" rtlCol="0">
                <a:spAutoFit/>
              </a:bodyPr>
              <a:lstStyle/>
              <a:p>
                <a:r>
                  <a:rPr lang="en-US" sz="2000" dirty="0"/>
                  <a:t>b</a:t>
                </a:r>
                <a:r>
                  <a:rPr lang="en-US" sz="2000" baseline="-25000" dirty="0"/>
                  <a:t>0,0</a:t>
                </a:r>
                <a:endParaRPr lang="en-US" sz="2000" dirty="0"/>
              </a:p>
            </p:txBody>
          </p:sp>
          <p:sp>
            <p:nvSpPr>
              <p:cNvPr id="11" name="TextBox 57">
                <a:extLst>
                  <a:ext uri="{FF2B5EF4-FFF2-40B4-BE49-F238E27FC236}">
                    <a16:creationId xmlns:a16="http://schemas.microsoft.com/office/drawing/2014/main" id="{28D793B4-498D-4898-9AFB-3773C83381BE}"/>
                  </a:ext>
                </a:extLst>
              </p:cNvPr>
              <p:cNvSpPr txBox="1"/>
              <p:nvPr/>
            </p:nvSpPr>
            <p:spPr>
              <a:xfrm>
                <a:off x="647556" y="3270306"/>
                <a:ext cx="564578" cy="400110"/>
              </a:xfrm>
              <a:prstGeom prst="rect">
                <a:avLst/>
              </a:prstGeom>
              <a:noFill/>
            </p:spPr>
            <p:txBody>
              <a:bodyPr wrap="none" rtlCol="0">
                <a:spAutoFit/>
              </a:bodyPr>
              <a:lstStyle/>
              <a:p>
                <a:r>
                  <a:rPr lang="en-US" sz="2000" dirty="0"/>
                  <a:t>b</a:t>
                </a:r>
                <a:r>
                  <a:rPr lang="en-US" sz="2000" baseline="-25000" dirty="0"/>
                  <a:t>0,1</a:t>
                </a:r>
                <a:endParaRPr lang="en-US" sz="2000" dirty="0"/>
              </a:p>
            </p:txBody>
          </p:sp>
          <p:sp>
            <p:nvSpPr>
              <p:cNvPr id="12" name="TextBox 58">
                <a:extLst>
                  <a:ext uri="{FF2B5EF4-FFF2-40B4-BE49-F238E27FC236}">
                    <a16:creationId xmlns:a16="http://schemas.microsoft.com/office/drawing/2014/main" id="{8157B9D0-23BE-4DC0-8014-20F5B1A5DAE2}"/>
                  </a:ext>
                </a:extLst>
              </p:cNvPr>
              <p:cNvSpPr txBox="1"/>
              <p:nvPr/>
            </p:nvSpPr>
            <p:spPr>
              <a:xfrm>
                <a:off x="645510" y="3626034"/>
                <a:ext cx="564578" cy="400110"/>
              </a:xfrm>
              <a:prstGeom prst="rect">
                <a:avLst/>
              </a:prstGeom>
              <a:noFill/>
            </p:spPr>
            <p:txBody>
              <a:bodyPr wrap="none" rtlCol="0">
                <a:spAutoFit/>
              </a:bodyPr>
              <a:lstStyle/>
              <a:p>
                <a:r>
                  <a:rPr lang="en-US" sz="2000" dirty="0"/>
                  <a:t>b</a:t>
                </a:r>
                <a:r>
                  <a:rPr lang="en-US" sz="2000" baseline="-25000" dirty="0"/>
                  <a:t>0,2</a:t>
                </a:r>
                <a:endParaRPr lang="en-US" sz="2000" dirty="0"/>
              </a:p>
            </p:txBody>
          </p:sp>
          <p:sp>
            <p:nvSpPr>
              <p:cNvPr id="13" name="TextBox 59">
                <a:extLst>
                  <a:ext uri="{FF2B5EF4-FFF2-40B4-BE49-F238E27FC236}">
                    <a16:creationId xmlns:a16="http://schemas.microsoft.com/office/drawing/2014/main" id="{47E6E305-7AE1-404C-8283-0B923D9D91C4}"/>
                  </a:ext>
                </a:extLst>
              </p:cNvPr>
              <p:cNvSpPr txBox="1"/>
              <p:nvPr/>
            </p:nvSpPr>
            <p:spPr>
              <a:xfrm>
                <a:off x="646890" y="3975989"/>
                <a:ext cx="564578" cy="400110"/>
              </a:xfrm>
              <a:prstGeom prst="rect">
                <a:avLst/>
              </a:prstGeom>
              <a:noFill/>
            </p:spPr>
            <p:txBody>
              <a:bodyPr wrap="none" rtlCol="0">
                <a:spAutoFit/>
              </a:bodyPr>
              <a:lstStyle/>
              <a:p>
                <a:r>
                  <a:rPr lang="en-US" sz="2000" dirty="0"/>
                  <a:t>b</a:t>
                </a:r>
                <a:r>
                  <a:rPr lang="en-US" sz="2000" baseline="-25000" dirty="0"/>
                  <a:t>0,3</a:t>
                </a:r>
                <a:endParaRPr lang="en-US" sz="2000" dirty="0"/>
              </a:p>
            </p:txBody>
          </p:sp>
        </p:grpSp>
        <p:sp>
          <p:nvSpPr>
            <p:cNvPr id="14" name="文本框 13">
              <a:extLst>
                <a:ext uri="{FF2B5EF4-FFF2-40B4-BE49-F238E27FC236}">
                  <a16:creationId xmlns:a16="http://schemas.microsoft.com/office/drawing/2014/main" id="{EF9E0D0E-3ABA-4021-B124-DE4A48226C8A}"/>
                </a:ext>
              </a:extLst>
            </p:cNvPr>
            <p:cNvSpPr txBox="1"/>
            <p:nvPr/>
          </p:nvSpPr>
          <p:spPr>
            <a:xfrm>
              <a:off x="1751012" y="3745468"/>
              <a:ext cx="459982" cy="369332"/>
            </a:xfrm>
            <a:prstGeom prst="rect">
              <a:avLst/>
            </a:prstGeom>
            <a:noFill/>
          </p:spPr>
          <p:txBody>
            <a:bodyPr wrap="square" rtlCol="0">
              <a:spAutoFit/>
            </a:bodyPr>
            <a:lstStyle/>
            <a:p>
              <a:r>
                <a:rPr lang="en-US" altLang="zh-CN" dirty="0"/>
                <a:t>B</a:t>
              </a:r>
              <a:r>
                <a:rPr lang="en-US" altLang="zh-CN" baseline="-25000" dirty="0"/>
                <a:t>0</a:t>
              </a:r>
              <a:endParaRPr lang="zh-CN" altLang="en-US" baseline="-25000" dirty="0"/>
            </a:p>
          </p:txBody>
        </p:sp>
        <p:sp>
          <p:nvSpPr>
            <p:cNvPr id="16" name="TextBox 44">
              <a:extLst>
                <a:ext uri="{FF2B5EF4-FFF2-40B4-BE49-F238E27FC236}">
                  <a16:creationId xmlns:a16="http://schemas.microsoft.com/office/drawing/2014/main" id="{C7EEC349-2CD2-465F-B2E3-2458FF340EF0}"/>
                </a:ext>
              </a:extLst>
            </p:cNvPr>
            <p:cNvSpPr txBox="1"/>
            <p:nvPr/>
          </p:nvSpPr>
          <p:spPr>
            <a:xfrm>
              <a:off x="1751012" y="1905000"/>
              <a:ext cx="465192" cy="400110"/>
            </a:xfrm>
            <a:prstGeom prst="rect">
              <a:avLst/>
            </a:prstGeom>
            <a:noFill/>
          </p:spPr>
          <p:txBody>
            <a:bodyPr wrap="none" rtlCol="0">
              <a:spAutoFit/>
            </a:bodyPr>
            <a:lstStyle/>
            <a:p>
              <a:r>
                <a:rPr lang="en-US" sz="2000" dirty="0"/>
                <a:t>N</a:t>
              </a:r>
              <a:r>
                <a:rPr lang="en-US" sz="2000" baseline="-25000" dirty="0"/>
                <a:t>0</a:t>
              </a:r>
              <a:endParaRPr lang="en-US" sz="2000" dirty="0"/>
            </a:p>
          </p:txBody>
        </p:sp>
      </p:grpSp>
      <p:grpSp>
        <p:nvGrpSpPr>
          <p:cNvPr id="18" name="组合 17">
            <a:extLst>
              <a:ext uri="{FF2B5EF4-FFF2-40B4-BE49-F238E27FC236}">
                <a16:creationId xmlns:a16="http://schemas.microsoft.com/office/drawing/2014/main" id="{F65776F6-0DF1-4AFE-BF49-BCB879CA5FB1}"/>
              </a:ext>
            </a:extLst>
          </p:cNvPr>
          <p:cNvGrpSpPr/>
          <p:nvPr/>
        </p:nvGrpSpPr>
        <p:grpSpPr>
          <a:xfrm>
            <a:off x="3351213" y="1828800"/>
            <a:ext cx="1447800" cy="2209800"/>
            <a:chOff x="1257103" y="1905000"/>
            <a:chExt cx="1447800" cy="2209800"/>
          </a:xfrm>
        </p:grpSpPr>
        <p:sp>
          <p:nvSpPr>
            <p:cNvPr id="19" name="矩形: 圆角 18">
              <a:extLst>
                <a:ext uri="{FF2B5EF4-FFF2-40B4-BE49-F238E27FC236}">
                  <a16:creationId xmlns:a16="http://schemas.microsoft.com/office/drawing/2014/main" id="{46B727EB-1AEA-4D3E-A837-2368F296A1E8}"/>
                </a:ext>
              </a:extLst>
            </p:cNvPr>
            <p:cNvSpPr/>
            <p:nvPr/>
          </p:nvSpPr>
          <p:spPr bwMode="auto">
            <a:xfrm>
              <a:off x="1257103" y="2298124"/>
              <a:ext cx="1447800" cy="1816676"/>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grpSp>
          <p:nvGrpSpPr>
            <p:cNvPr id="20" name="组合 19">
              <a:extLst>
                <a:ext uri="{FF2B5EF4-FFF2-40B4-BE49-F238E27FC236}">
                  <a16:creationId xmlns:a16="http://schemas.microsoft.com/office/drawing/2014/main" id="{D110A092-AC0C-4613-BB66-7439D8F9CD5F}"/>
                </a:ext>
              </a:extLst>
            </p:cNvPr>
            <p:cNvGrpSpPr/>
            <p:nvPr/>
          </p:nvGrpSpPr>
          <p:grpSpPr>
            <a:xfrm>
              <a:off x="1446212" y="2341828"/>
              <a:ext cx="1048123" cy="1460166"/>
              <a:chOff x="403618" y="2917913"/>
              <a:chExt cx="1048123" cy="1460166"/>
            </a:xfrm>
            <a:solidFill>
              <a:srgbClr val="FFFF00"/>
            </a:solidFill>
          </p:grpSpPr>
          <p:sp>
            <p:nvSpPr>
              <p:cNvPr id="23" name="Rectangle 51">
                <a:extLst>
                  <a:ext uri="{FF2B5EF4-FFF2-40B4-BE49-F238E27FC236}">
                    <a16:creationId xmlns:a16="http://schemas.microsoft.com/office/drawing/2014/main" id="{88EF3CD8-9CAB-45C8-959B-633C619308E7}"/>
                  </a:ext>
                </a:extLst>
              </p:cNvPr>
              <p:cNvSpPr/>
              <p:nvPr/>
            </p:nvSpPr>
            <p:spPr>
              <a:xfrm>
                <a:off x="403618" y="2957488"/>
                <a:ext cx="1048123" cy="1420591"/>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cxnSp>
            <p:nvCxnSpPr>
              <p:cNvPr id="24" name="Straight Connector 14">
                <a:extLst>
                  <a:ext uri="{FF2B5EF4-FFF2-40B4-BE49-F238E27FC236}">
                    <a16:creationId xmlns:a16="http://schemas.microsoft.com/office/drawing/2014/main" id="{3A2B7BD1-A2A1-47F2-9725-1C7B35A0DF76}"/>
                  </a:ext>
                </a:extLst>
              </p:cNvPr>
              <p:cNvCxnSpPr>
                <a:cxnSpLocks/>
              </p:cNvCxnSpPr>
              <p:nvPr/>
            </p:nvCxnSpPr>
            <p:spPr>
              <a:xfrm>
                <a:off x="403618" y="4017313"/>
                <a:ext cx="1048123"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52">
                <a:extLst>
                  <a:ext uri="{FF2B5EF4-FFF2-40B4-BE49-F238E27FC236}">
                    <a16:creationId xmlns:a16="http://schemas.microsoft.com/office/drawing/2014/main" id="{1BE3BE42-75C2-4896-82F1-6F5C325ACE4E}"/>
                  </a:ext>
                </a:extLst>
              </p:cNvPr>
              <p:cNvCxnSpPr>
                <a:cxnSpLocks/>
              </p:cNvCxnSpPr>
              <p:nvPr/>
            </p:nvCxnSpPr>
            <p:spPr>
              <a:xfrm>
                <a:off x="406331" y="331509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55">
                <a:extLst>
                  <a:ext uri="{FF2B5EF4-FFF2-40B4-BE49-F238E27FC236}">
                    <a16:creationId xmlns:a16="http://schemas.microsoft.com/office/drawing/2014/main" id="{32081C36-375D-4D3E-9383-EA4FE9FD2912}"/>
                  </a:ext>
                </a:extLst>
              </p:cNvPr>
              <p:cNvCxnSpPr>
                <a:cxnSpLocks/>
              </p:cNvCxnSpPr>
              <p:nvPr/>
            </p:nvCxnSpPr>
            <p:spPr>
              <a:xfrm>
                <a:off x="406331" y="366077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TextBox 17">
                <a:extLst>
                  <a:ext uri="{FF2B5EF4-FFF2-40B4-BE49-F238E27FC236}">
                    <a16:creationId xmlns:a16="http://schemas.microsoft.com/office/drawing/2014/main" id="{D72FE8D3-CF28-4184-BB09-C07EF9F0FFEB}"/>
                  </a:ext>
                </a:extLst>
              </p:cNvPr>
              <p:cNvSpPr txBox="1"/>
              <p:nvPr/>
            </p:nvSpPr>
            <p:spPr>
              <a:xfrm>
                <a:off x="612450" y="2917913"/>
                <a:ext cx="564578" cy="400110"/>
              </a:xfrm>
              <a:prstGeom prst="rect">
                <a:avLst/>
              </a:prstGeom>
              <a:noFill/>
            </p:spPr>
            <p:txBody>
              <a:bodyPr wrap="none" rtlCol="0">
                <a:spAutoFit/>
              </a:bodyPr>
              <a:lstStyle/>
              <a:p>
                <a:r>
                  <a:rPr lang="en-US" sz="2000" dirty="0"/>
                  <a:t>b</a:t>
                </a:r>
                <a:r>
                  <a:rPr lang="en-US" sz="2000" baseline="-25000" dirty="0"/>
                  <a:t>1,0</a:t>
                </a:r>
                <a:endParaRPr lang="en-US" sz="2000" dirty="0"/>
              </a:p>
            </p:txBody>
          </p:sp>
          <p:sp>
            <p:nvSpPr>
              <p:cNvPr id="28" name="TextBox 57">
                <a:extLst>
                  <a:ext uri="{FF2B5EF4-FFF2-40B4-BE49-F238E27FC236}">
                    <a16:creationId xmlns:a16="http://schemas.microsoft.com/office/drawing/2014/main" id="{96B54E70-7D29-48BA-8B31-82CE390A813D}"/>
                  </a:ext>
                </a:extLst>
              </p:cNvPr>
              <p:cNvSpPr txBox="1"/>
              <p:nvPr/>
            </p:nvSpPr>
            <p:spPr>
              <a:xfrm>
                <a:off x="611246" y="3256385"/>
                <a:ext cx="564578" cy="400110"/>
              </a:xfrm>
              <a:prstGeom prst="rect">
                <a:avLst/>
              </a:prstGeom>
              <a:noFill/>
            </p:spPr>
            <p:txBody>
              <a:bodyPr wrap="none" rtlCol="0">
                <a:spAutoFit/>
              </a:bodyPr>
              <a:lstStyle/>
              <a:p>
                <a:r>
                  <a:rPr lang="en-US" sz="2000" dirty="0"/>
                  <a:t>b</a:t>
                </a:r>
                <a:r>
                  <a:rPr lang="en-US" sz="2000" baseline="-25000" dirty="0"/>
                  <a:t>1,1</a:t>
                </a:r>
                <a:endParaRPr lang="en-US" sz="2000" dirty="0"/>
              </a:p>
            </p:txBody>
          </p:sp>
          <p:sp>
            <p:nvSpPr>
              <p:cNvPr id="29" name="TextBox 58">
                <a:extLst>
                  <a:ext uri="{FF2B5EF4-FFF2-40B4-BE49-F238E27FC236}">
                    <a16:creationId xmlns:a16="http://schemas.microsoft.com/office/drawing/2014/main" id="{A5AAE207-C27D-4907-AE57-9F11069BFEB6}"/>
                  </a:ext>
                </a:extLst>
              </p:cNvPr>
              <p:cNvSpPr txBox="1"/>
              <p:nvPr/>
            </p:nvSpPr>
            <p:spPr>
              <a:xfrm>
                <a:off x="611416" y="3624054"/>
                <a:ext cx="564578" cy="400110"/>
              </a:xfrm>
              <a:prstGeom prst="rect">
                <a:avLst/>
              </a:prstGeom>
              <a:noFill/>
            </p:spPr>
            <p:txBody>
              <a:bodyPr wrap="none" rtlCol="0">
                <a:spAutoFit/>
              </a:bodyPr>
              <a:lstStyle/>
              <a:p>
                <a:r>
                  <a:rPr lang="en-US" sz="2000" dirty="0"/>
                  <a:t>b</a:t>
                </a:r>
                <a:r>
                  <a:rPr lang="en-US" sz="2000" baseline="-25000" dirty="0"/>
                  <a:t>1,2</a:t>
                </a:r>
                <a:endParaRPr lang="en-US" sz="2000" dirty="0"/>
              </a:p>
            </p:txBody>
          </p:sp>
          <p:sp>
            <p:nvSpPr>
              <p:cNvPr id="30" name="TextBox 59">
                <a:extLst>
                  <a:ext uri="{FF2B5EF4-FFF2-40B4-BE49-F238E27FC236}">
                    <a16:creationId xmlns:a16="http://schemas.microsoft.com/office/drawing/2014/main" id="{E1EEC5F2-BDC2-4081-9E98-EA534D3F852E}"/>
                  </a:ext>
                </a:extLst>
              </p:cNvPr>
              <p:cNvSpPr txBox="1"/>
              <p:nvPr/>
            </p:nvSpPr>
            <p:spPr>
              <a:xfrm>
                <a:off x="611246" y="3968914"/>
                <a:ext cx="564578" cy="400110"/>
              </a:xfrm>
              <a:prstGeom prst="rect">
                <a:avLst/>
              </a:prstGeom>
              <a:noFill/>
            </p:spPr>
            <p:txBody>
              <a:bodyPr wrap="none" rtlCol="0">
                <a:spAutoFit/>
              </a:bodyPr>
              <a:lstStyle/>
              <a:p>
                <a:r>
                  <a:rPr lang="en-US" sz="2000" dirty="0"/>
                  <a:t>b</a:t>
                </a:r>
                <a:r>
                  <a:rPr lang="en-US" sz="2000" baseline="-25000" dirty="0"/>
                  <a:t>1,3</a:t>
                </a:r>
                <a:endParaRPr lang="en-US" sz="2000" dirty="0"/>
              </a:p>
            </p:txBody>
          </p:sp>
        </p:grpSp>
        <p:sp>
          <p:nvSpPr>
            <p:cNvPr id="21" name="文本框 20">
              <a:extLst>
                <a:ext uri="{FF2B5EF4-FFF2-40B4-BE49-F238E27FC236}">
                  <a16:creationId xmlns:a16="http://schemas.microsoft.com/office/drawing/2014/main" id="{88645938-7E3F-434B-81C1-398E451C637D}"/>
                </a:ext>
              </a:extLst>
            </p:cNvPr>
            <p:cNvSpPr txBox="1"/>
            <p:nvPr/>
          </p:nvSpPr>
          <p:spPr>
            <a:xfrm>
              <a:off x="1751012" y="3745468"/>
              <a:ext cx="459982" cy="369332"/>
            </a:xfrm>
            <a:prstGeom prst="rect">
              <a:avLst/>
            </a:prstGeom>
            <a:noFill/>
          </p:spPr>
          <p:txBody>
            <a:bodyPr wrap="square" rtlCol="0">
              <a:spAutoFit/>
            </a:bodyPr>
            <a:lstStyle/>
            <a:p>
              <a:r>
                <a:rPr lang="en-US" altLang="zh-CN" dirty="0"/>
                <a:t>B</a:t>
              </a:r>
              <a:r>
                <a:rPr lang="en-US" altLang="zh-CN" baseline="-25000" dirty="0"/>
                <a:t>1</a:t>
              </a:r>
              <a:endParaRPr lang="zh-CN" altLang="en-US" baseline="-25000" dirty="0"/>
            </a:p>
          </p:txBody>
        </p:sp>
        <p:sp>
          <p:nvSpPr>
            <p:cNvPr id="22" name="TextBox 44">
              <a:extLst>
                <a:ext uri="{FF2B5EF4-FFF2-40B4-BE49-F238E27FC236}">
                  <a16:creationId xmlns:a16="http://schemas.microsoft.com/office/drawing/2014/main" id="{8763D981-0D48-4897-874F-717CB9447F4F}"/>
                </a:ext>
              </a:extLst>
            </p:cNvPr>
            <p:cNvSpPr txBox="1"/>
            <p:nvPr/>
          </p:nvSpPr>
          <p:spPr>
            <a:xfrm>
              <a:off x="1751012" y="1905000"/>
              <a:ext cx="465192" cy="400110"/>
            </a:xfrm>
            <a:prstGeom prst="rect">
              <a:avLst/>
            </a:prstGeom>
            <a:noFill/>
          </p:spPr>
          <p:txBody>
            <a:bodyPr wrap="none" rtlCol="0">
              <a:spAutoFit/>
            </a:bodyPr>
            <a:lstStyle/>
            <a:p>
              <a:r>
                <a:rPr lang="en-US" sz="2000" dirty="0"/>
                <a:t>N</a:t>
              </a:r>
              <a:r>
                <a:rPr lang="en-US" sz="2000" baseline="-25000" dirty="0"/>
                <a:t>1</a:t>
              </a:r>
              <a:endParaRPr lang="en-US" sz="2000" dirty="0"/>
            </a:p>
          </p:txBody>
        </p:sp>
      </p:grpSp>
      <p:grpSp>
        <p:nvGrpSpPr>
          <p:cNvPr id="31" name="组合 30">
            <a:extLst>
              <a:ext uri="{FF2B5EF4-FFF2-40B4-BE49-F238E27FC236}">
                <a16:creationId xmlns:a16="http://schemas.microsoft.com/office/drawing/2014/main" id="{7FF67A8D-B5AC-4E29-9093-D94FFDEF40B1}"/>
              </a:ext>
            </a:extLst>
          </p:cNvPr>
          <p:cNvGrpSpPr/>
          <p:nvPr/>
        </p:nvGrpSpPr>
        <p:grpSpPr>
          <a:xfrm>
            <a:off x="5103813" y="1828800"/>
            <a:ext cx="1447800" cy="2209800"/>
            <a:chOff x="1257103" y="1905000"/>
            <a:chExt cx="1447800" cy="2209800"/>
          </a:xfrm>
        </p:grpSpPr>
        <p:sp>
          <p:nvSpPr>
            <p:cNvPr id="32" name="矩形: 圆角 31">
              <a:extLst>
                <a:ext uri="{FF2B5EF4-FFF2-40B4-BE49-F238E27FC236}">
                  <a16:creationId xmlns:a16="http://schemas.microsoft.com/office/drawing/2014/main" id="{EBB85129-0060-414D-BB08-4AF41B643669}"/>
                </a:ext>
              </a:extLst>
            </p:cNvPr>
            <p:cNvSpPr/>
            <p:nvPr/>
          </p:nvSpPr>
          <p:spPr bwMode="auto">
            <a:xfrm>
              <a:off x="1257103" y="2298124"/>
              <a:ext cx="1447800" cy="1816676"/>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grpSp>
          <p:nvGrpSpPr>
            <p:cNvPr id="33" name="组合 32">
              <a:extLst>
                <a:ext uri="{FF2B5EF4-FFF2-40B4-BE49-F238E27FC236}">
                  <a16:creationId xmlns:a16="http://schemas.microsoft.com/office/drawing/2014/main" id="{FFFCE2AF-E9B9-405B-84E7-26073F8D9DFB}"/>
                </a:ext>
              </a:extLst>
            </p:cNvPr>
            <p:cNvGrpSpPr/>
            <p:nvPr/>
          </p:nvGrpSpPr>
          <p:grpSpPr>
            <a:xfrm>
              <a:off x="1446212" y="2331534"/>
              <a:ext cx="1048123" cy="1470460"/>
              <a:chOff x="403618" y="2907619"/>
              <a:chExt cx="1048123" cy="1470460"/>
            </a:xfrm>
            <a:solidFill>
              <a:srgbClr val="FFFF00"/>
            </a:solidFill>
          </p:grpSpPr>
          <p:sp>
            <p:nvSpPr>
              <p:cNvPr id="36" name="Rectangle 51">
                <a:extLst>
                  <a:ext uri="{FF2B5EF4-FFF2-40B4-BE49-F238E27FC236}">
                    <a16:creationId xmlns:a16="http://schemas.microsoft.com/office/drawing/2014/main" id="{EE779EE4-E31D-48BE-B729-B69B98EDEE40}"/>
                  </a:ext>
                </a:extLst>
              </p:cNvPr>
              <p:cNvSpPr/>
              <p:nvPr/>
            </p:nvSpPr>
            <p:spPr>
              <a:xfrm>
                <a:off x="403618" y="2957488"/>
                <a:ext cx="1048123" cy="1420591"/>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cxnSp>
            <p:nvCxnSpPr>
              <p:cNvPr id="37" name="Straight Connector 14">
                <a:extLst>
                  <a:ext uri="{FF2B5EF4-FFF2-40B4-BE49-F238E27FC236}">
                    <a16:creationId xmlns:a16="http://schemas.microsoft.com/office/drawing/2014/main" id="{FEE0A164-C774-4242-A5EB-4D74A31B5B4D}"/>
                  </a:ext>
                </a:extLst>
              </p:cNvPr>
              <p:cNvCxnSpPr>
                <a:cxnSpLocks/>
              </p:cNvCxnSpPr>
              <p:nvPr/>
            </p:nvCxnSpPr>
            <p:spPr>
              <a:xfrm>
                <a:off x="403618" y="4017313"/>
                <a:ext cx="1048123"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52">
                <a:extLst>
                  <a:ext uri="{FF2B5EF4-FFF2-40B4-BE49-F238E27FC236}">
                    <a16:creationId xmlns:a16="http://schemas.microsoft.com/office/drawing/2014/main" id="{9672F5A1-0806-4D6B-AAE0-3BEDEE8B92BD}"/>
                  </a:ext>
                </a:extLst>
              </p:cNvPr>
              <p:cNvCxnSpPr>
                <a:cxnSpLocks/>
              </p:cNvCxnSpPr>
              <p:nvPr/>
            </p:nvCxnSpPr>
            <p:spPr>
              <a:xfrm>
                <a:off x="406331" y="331509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55">
                <a:extLst>
                  <a:ext uri="{FF2B5EF4-FFF2-40B4-BE49-F238E27FC236}">
                    <a16:creationId xmlns:a16="http://schemas.microsoft.com/office/drawing/2014/main" id="{2DDB3AD2-379F-484F-BC82-83FB5E8FE031}"/>
                  </a:ext>
                </a:extLst>
              </p:cNvPr>
              <p:cNvCxnSpPr>
                <a:cxnSpLocks/>
              </p:cNvCxnSpPr>
              <p:nvPr/>
            </p:nvCxnSpPr>
            <p:spPr>
              <a:xfrm>
                <a:off x="406331" y="366077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TextBox 17">
                <a:extLst>
                  <a:ext uri="{FF2B5EF4-FFF2-40B4-BE49-F238E27FC236}">
                    <a16:creationId xmlns:a16="http://schemas.microsoft.com/office/drawing/2014/main" id="{02E7D880-E0B9-4923-B50F-1C1785BE8EC8}"/>
                  </a:ext>
                </a:extLst>
              </p:cNvPr>
              <p:cNvSpPr txBox="1"/>
              <p:nvPr/>
            </p:nvSpPr>
            <p:spPr>
              <a:xfrm>
                <a:off x="613387" y="2907619"/>
                <a:ext cx="564578" cy="400110"/>
              </a:xfrm>
              <a:prstGeom prst="rect">
                <a:avLst/>
              </a:prstGeom>
              <a:noFill/>
            </p:spPr>
            <p:txBody>
              <a:bodyPr wrap="none" rtlCol="0">
                <a:spAutoFit/>
              </a:bodyPr>
              <a:lstStyle/>
              <a:p>
                <a:r>
                  <a:rPr lang="en-US" sz="2000" dirty="0"/>
                  <a:t>b</a:t>
                </a:r>
                <a:r>
                  <a:rPr lang="en-US" sz="2000" baseline="-25000" dirty="0"/>
                  <a:t>2,0</a:t>
                </a:r>
                <a:endParaRPr lang="en-US" sz="2000" dirty="0"/>
              </a:p>
            </p:txBody>
          </p:sp>
          <p:sp>
            <p:nvSpPr>
              <p:cNvPr id="41" name="TextBox 57">
                <a:extLst>
                  <a:ext uri="{FF2B5EF4-FFF2-40B4-BE49-F238E27FC236}">
                    <a16:creationId xmlns:a16="http://schemas.microsoft.com/office/drawing/2014/main" id="{8763F318-A6DC-4332-92CF-7031049F5EFA}"/>
                  </a:ext>
                </a:extLst>
              </p:cNvPr>
              <p:cNvSpPr txBox="1"/>
              <p:nvPr/>
            </p:nvSpPr>
            <p:spPr>
              <a:xfrm>
                <a:off x="620561" y="3244588"/>
                <a:ext cx="564578" cy="400110"/>
              </a:xfrm>
              <a:prstGeom prst="rect">
                <a:avLst/>
              </a:prstGeom>
              <a:noFill/>
            </p:spPr>
            <p:txBody>
              <a:bodyPr wrap="none" rtlCol="0">
                <a:spAutoFit/>
              </a:bodyPr>
              <a:lstStyle/>
              <a:p>
                <a:r>
                  <a:rPr lang="en-US" sz="2000" dirty="0"/>
                  <a:t>b</a:t>
                </a:r>
                <a:r>
                  <a:rPr lang="en-US" sz="2000" baseline="-25000" dirty="0"/>
                  <a:t>2,1</a:t>
                </a:r>
                <a:endParaRPr lang="en-US" sz="2000" dirty="0"/>
              </a:p>
            </p:txBody>
          </p:sp>
          <p:sp>
            <p:nvSpPr>
              <p:cNvPr id="42" name="TextBox 58">
                <a:extLst>
                  <a:ext uri="{FF2B5EF4-FFF2-40B4-BE49-F238E27FC236}">
                    <a16:creationId xmlns:a16="http://schemas.microsoft.com/office/drawing/2014/main" id="{41D6B02B-8A7A-4C40-A4DF-8A1F71E1E348}"/>
                  </a:ext>
                </a:extLst>
              </p:cNvPr>
              <p:cNvSpPr txBox="1"/>
              <p:nvPr/>
            </p:nvSpPr>
            <p:spPr>
              <a:xfrm>
                <a:off x="617956" y="3611264"/>
                <a:ext cx="564578" cy="400110"/>
              </a:xfrm>
              <a:prstGeom prst="rect">
                <a:avLst/>
              </a:prstGeom>
              <a:noFill/>
            </p:spPr>
            <p:txBody>
              <a:bodyPr wrap="none" rtlCol="0">
                <a:spAutoFit/>
              </a:bodyPr>
              <a:lstStyle/>
              <a:p>
                <a:r>
                  <a:rPr lang="en-US" sz="2000" dirty="0"/>
                  <a:t>b</a:t>
                </a:r>
                <a:r>
                  <a:rPr lang="en-US" sz="2000" baseline="-25000" dirty="0"/>
                  <a:t>2,2</a:t>
                </a:r>
                <a:endParaRPr lang="en-US" sz="2000" dirty="0"/>
              </a:p>
            </p:txBody>
          </p:sp>
          <p:sp>
            <p:nvSpPr>
              <p:cNvPr id="43" name="TextBox 59">
                <a:extLst>
                  <a:ext uri="{FF2B5EF4-FFF2-40B4-BE49-F238E27FC236}">
                    <a16:creationId xmlns:a16="http://schemas.microsoft.com/office/drawing/2014/main" id="{5159E9D3-D163-464D-AFE9-C1A1E7343752}"/>
                  </a:ext>
                </a:extLst>
              </p:cNvPr>
              <p:cNvSpPr txBox="1"/>
              <p:nvPr/>
            </p:nvSpPr>
            <p:spPr>
              <a:xfrm>
                <a:off x="617393" y="3974555"/>
                <a:ext cx="564578" cy="400110"/>
              </a:xfrm>
              <a:prstGeom prst="rect">
                <a:avLst/>
              </a:prstGeom>
              <a:noFill/>
            </p:spPr>
            <p:txBody>
              <a:bodyPr wrap="none" rtlCol="0">
                <a:spAutoFit/>
              </a:bodyPr>
              <a:lstStyle/>
              <a:p>
                <a:r>
                  <a:rPr lang="en-US" sz="2000" dirty="0"/>
                  <a:t>b</a:t>
                </a:r>
                <a:r>
                  <a:rPr lang="en-US" sz="2000" baseline="-25000" dirty="0"/>
                  <a:t>2,3</a:t>
                </a:r>
                <a:endParaRPr lang="en-US" sz="2000" dirty="0"/>
              </a:p>
            </p:txBody>
          </p:sp>
        </p:grpSp>
        <p:sp>
          <p:nvSpPr>
            <p:cNvPr id="34" name="文本框 33">
              <a:extLst>
                <a:ext uri="{FF2B5EF4-FFF2-40B4-BE49-F238E27FC236}">
                  <a16:creationId xmlns:a16="http://schemas.microsoft.com/office/drawing/2014/main" id="{20D67740-F5A5-4834-B1A9-422B126520DC}"/>
                </a:ext>
              </a:extLst>
            </p:cNvPr>
            <p:cNvSpPr txBox="1"/>
            <p:nvPr/>
          </p:nvSpPr>
          <p:spPr>
            <a:xfrm>
              <a:off x="1751012" y="3745468"/>
              <a:ext cx="459982" cy="369332"/>
            </a:xfrm>
            <a:prstGeom prst="rect">
              <a:avLst/>
            </a:prstGeom>
            <a:noFill/>
          </p:spPr>
          <p:txBody>
            <a:bodyPr wrap="square" rtlCol="0">
              <a:spAutoFit/>
            </a:bodyPr>
            <a:lstStyle/>
            <a:p>
              <a:r>
                <a:rPr lang="en-US" altLang="zh-CN" dirty="0"/>
                <a:t>B</a:t>
              </a:r>
              <a:r>
                <a:rPr lang="en-US" altLang="zh-CN" baseline="-25000" dirty="0"/>
                <a:t>2</a:t>
              </a:r>
              <a:endParaRPr lang="zh-CN" altLang="en-US" baseline="-25000" dirty="0"/>
            </a:p>
          </p:txBody>
        </p:sp>
        <p:sp>
          <p:nvSpPr>
            <p:cNvPr id="35" name="TextBox 44">
              <a:extLst>
                <a:ext uri="{FF2B5EF4-FFF2-40B4-BE49-F238E27FC236}">
                  <a16:creationId xmlns:a16="http://schemas.microsoft.com/office/drawing/2014/main" id="{8E58C4CB-C668-4D62-B80B-54A9C79B2C18}"/>
                </a:ext>
              </a:extLst>
            </p:cNvPr>
            <p:cNvSpPr txBox="1"/>
            <p:nvPr/>
          </p:nvSpPr>
          <p:spPr>
            <a:xfrm>
              <a:off x="1751012" y="1905000"/>
              <a:ext cx="465192" cy="400110"/>
            </a:xfrm>
            <a:prstGeom prst="rect">
              <a:avLst/>
            </a:prstGeom>
            <a:noFill/>
          </p:spPr>
          <p:txBody>
            <a:bodyPr wrap="none" rtlCol="0">
              <a:spAutoFit/>
            </a:bodyPr>
            <a:lstStyle/>
            <a:p>
              <a:r>
                <a:rPr lang="en-US" sz="2000" dirty="0"/>
                <a:t>N</a:t>
              </a:r>
              <a:r>
                <a:rPr lang="en-US" sz="2000" baseline="-25000" dirty="0"/>
                <a:t>2</a:t>
              </a:r>
              <a:endParaRPr lang="en-US" sz="2000" dirty="0"/>
            </a:p>
          </p:txBody>
        </p:sp>
      </p:grpSp>
      <p:grpSp>
        <p:nvGrpSpPr>
          <p:cNvPr id="44" name="组合 43">
            <a:extLst>
              <a:ext uri="{FF2B5EF4-FFF2-40B4-BE49-F238E27FC236}">
                <a16:creationId xmlns:a16="http://schemas.microsoft.com/office/drawing/2014/main" id="{7AB07598-6C98-45CA-B227-C9540D526DE7}"/>
              </a:ext>
            </a:extLst>
          </p:cNvPr>
          <p:cNvGrpSpPr/>
          <p:nvPr/>
        </p:nvGrpSpPr>
        <p:grpSpPr>
          <a:xfrm>
            <a:off x="6856413" y="1828800"/>
            <a:ext cx="1447800" cy="2209800"/>
            <a:chOff x="1257103" y="1905000"/>
            <a:chExt cx="1447800" cy="2209800"/>
          </a:xfrm>
        </p:grpSpPr>
        <p:sp>
          <p:nvSpPr>
            <p:cNvPr id="45" name="矩形: 圆角 44">
              <a:extLst>
                <a:ext uri="{FF2B5EF4-FFF2-40B4-BE49-F238E27FC236}">
                  <a16:creationId xmlns:a16="http://schemas.microsoft.com/office/drawing/2014/main" id="{A5A7DD6D-52BA-4F98-BDCD-71C9A5F4AFA5}"/>
                </a:ext>
              </a:extLst>
            </p:cNvPr>
            <p:cNvSpPr/>
            <p:nvPr/>
          </p:nvSpPr>
          <p:spPr bwMode="auto">
            <a:xfrm>
              <a:off x="1257103" y="2298124"/>
              <a:ext cx="1447800" cy="1816676"/>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grpSp>
          <p:nvGrpSpPr>
            <p:cNvPr id="46" name="组合 45">
              <a:extLst>
                <a:ext uri="{FF2B5EF4-FFF2-40B4-BE49-F238E27FC236}">
                  <a16:creationId xmlns:a16="http://schemas.microsoft.com/office/drawing/2014/main" id="{8BA58520-029F-438A-B25F-6475DFAEE9C7}"/>
                </a:ext>
              </a:extLst>
            </p:cNvPr>
            <p:cNvGrpSpPr/>
            <p:nvPr/>
          </p:nvGrpSpPr>
          <p:grpSpPr>
            <a:xfrm>
              <a:off x="1446212" y="2323967"/>
              <a:ext cx="1048123" cy="1478027"/>
              <a:chOff x="403618" y="2900052"/>
              <a:chExt cx="1048123" cy="1478027"/>
            </a:xfrm>
            <a:solidFill>
              <a:srgbClr val="FFFF00"/>
            </a:solidFill>
          </p:grpSpPr>
          <p:sp>
            <p:nvSpPr>
              <p:cNvPr id="49" name="Rectangle 51">
                <a:extLst>
                  <a:ext uri="{FF2B5EF4-FFF2-40B4-BE49-F238E27FC236}">
                    <a16:creationId xmlns:a16="http://schemas.microsoft.com/office/drawing/2014/main" id="{B926DFDF-6497-495C-A365-41A0D4F69613}"/>
                  </a:ext>
                </a:extLst>
              </p:cNvPr>
              <p:cNvSpPr/>
              <p:nvPr/>
            </p:nvSpPr>
            <p:spPr>
              <a:xfrm>
                <a:off x="403618" y="2957488"/>
                <a:ext cx="1048123" cy="1420591"/>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cxnSp>
            <p:nvCxnSpPr>
              <p:cNvPr id="50" name="Straight Connector 14">
                <a:extLst>
                  <a:ext uri="{FF2B5EF4-FFF2-40B4-BE49-F238E27FC236}">
                    <a16:creationId xmlns:a16="http://schemas.microsoft.com/office/drawing/2014/main" id="{67943785-F3F3-4DA9-ADC1-251C1D2580AA}"/>
                  </a:ext>
                </a:extLst>
              </p:cNvPr>
              <p:cNvCxnSpPr>
                <a:cxnSpLocks/>
              </p:cNvCxnSpPr>
              <p:nvPr/>
            </p:nvCxnSpPr>
            <p:spPr>
              <a:xfrm>
                <a:off x="403618" y="4017313"/>
                <a:ext cx="1048123"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2">
                <a:extLst>
                  <a:ext uri="{FF2B5EF4-FFF2-40B4-BE49-F238E27FC236}">
                    <a16:creationId xmlns:a16="http://schemas.microsoft.com/office/drawing/2014/main" id="{240EDE0E-0BC8-472B-96EC-67CC2B1F59A4}"/>
                  </a:ext>
                </a:extLst>
              </p:cNvPr>
              <p:cNvCxnSpPr>
                <a:cxnSpLocks/>
              </p:cNvCxnSpPr>
              <p:nvPr/>
            </p:nvCxnSpPr>
            <p:spPr>
              <a:xfrm>
                <a:off x="406331" y="331509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5">
                <a:extLst>
                  <a:ext uri="{FF2B5EF4-FFF2-40B4-BE49-F238E27FC236}">
                    <a16:creationId xmlns:a16="http://schemas.microsoft.com/office/drawing/2014/main" id="{44130487-A586-423E-ABFB-FDBFF0753DAC}"/>
                  </a:ext>
                </a:extLst>
              </p:cNvPr>
              <p:cNvCxnSpPr>
                <a:cxnSpLocks/>
              </p:cNvCxnSpPr>
              <p:nvPr/>
            </p:nvCxnSpPr>
            <p:spPr>
              <a:xfrm>
                <a:off x="406331" y="366077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 name="TextBox 17">
                <a:extLst>
                  <a:ext uri="{FF2B5EF4-FFF2-40B4-BE49-F238E27FC236}">
                    <a16:creationId xmlns:a16="http://schemas.microsoft.com/office/drawing/2014/main" id="{EC68EE82-DDFA-4C8C-8262-F9DE837CC080}"/>
                  </a:ext>
                </a:extLst>
              </p:cNvPr>
              <p:cNvSpPr txBox="1"/>
              <p:nvPr/>
            </p:nvSpPr>
            <p:spPr>
              <a:xfrm>
                <a:off x="641471" y="2900052"/>
                <a:ext cx="564578" cy="400110"/>
              </a:xfrm>
              <a:prstGeom prst="rect">
                <a:avLst/>
              </a:prstGeom>
              <a:noFill/>
            </p:spPr>
            <p:txBody>
              <a:bodyPr wrap="none" rtlCol="0">
                <a:spAutoFit/>
              </a:bodyPr>
              <a:lstStyle/>
              <a:p>
                <a:r>
                  <a:rPr lang="en-US" sz="2000" dirty="0"/>
                  <a:t>b</a:t>
                </a:r>
                <a:r>
                  <a:rPr lang="en-US" sz="2000" baseline="-25000" dirty="0"/>
                  <a:t>3,0</a:t>
                </a:r>
                <a:endParaRPr lang="en-US" sz="2000" dirty="0"/>
              </a:p>
            </p:txBody>
          </p:sp>
          <p:sp>
            <p:nvSpPr>
              <p:cNvPr id="54" name="TextBox 57">
                <a:extLst>
                  <a:ext uri="{FF2B5EF4-FFF2-40B4-BE49-F238E27FC236}">
                    <a16:creationId xmlns:a16="http://schemas.microsoft.com/office/drawing/2014/main" id="{7CC99F4F-D911-44D1-A490-5D799E2FA5F4}"/>
                  </a:ext>
                </a:extLst>
              </p:cNvPr>
              <p:cNvSpPr txBox="1"/>
              <p:nvPr/>
            </p:nvSpPr>
            <p:spPr>
              <a:xfrm>
                <a:off x="635810" y="3249366"/>
                <a:ext cx="564578" cy="400110"/>
              </a:xfrm>
              <a:prstGeom prst="rect">
                <a:avLst/>
              </a:prstGeom>
              <a:noFill/>
            </p:spPr>
            <p:txBody>
              <a:bodyPr wrap="none" rtlCol="0">
                <a:spAutoFit/>
              </a:bodyPr>
              <a:lstStyle/>
              <a:p>
                <a:r>
                  <a:rPr lang="en-US" sz="2000" dirty="0"/>
                  <a:t>b</a:t>
                </a:r>
                <a:r>
                  <a:rPr lang="en-US" sz="2000" baseline="-25000" dirty="0"/>
                  <a:t>3,1</a:t>
                </a:r>
                <a:endParaRPr lang="en-US" sz="2000" dirty="0"/>
              </a:p>
            </p:txBody>
          </p:sp>
          <p:sp>
            <p:nvSpPr>
              <p:cNvPr id="55" name="TextBox 58">
                <a:extLst>
                  <a:ext uri="{FF2B5EF4-FFF2-40B4-BE49-F238E27FC236}">
                    <a16:creationId xmlns:a16="http://schemas.microsoft.com/office/drawing/2014/main" id="{854896FF-CEA9-43A0-BE0B-855AF51D7A33}"/>
                  </a:ext>
                </a:extLst>
              </p:cNvPr>
              <p:cNvSpPr txBox="1"/>
              <p:nvPr/>
            </p:nvSpPr>
            <p:spPr>
              <a:xfrm>
                <a:off x="639816" y="3603339"/>
                <a:ext cx="564578" cy="400110"/>
              </a:xfrm>
              <a:prstGeom prst="rect">
                <a:avLst/>
              </a:prstGeom>
              <a:noFill/>
            </p:spPr>
            <p:txBody>
              <a:bodyPr wrap="none" rtlCol="0">
                <a:spAutoFit/>
              </a:bodyPr>
              <a:lstStyle/>
              <a:p>
                <a:r>
                  <a:rPr lang="en-US" sz="2000" dirty="0"/>
                  <a:t>b</a:t>
                </a:r>
                <a:r>
                  <a:rPr lang="en-US" sz="2000" baseline="-25000" dirty="0"/>
                  <a:t>3,2</a:t>
                </a:r>
                <a:endParaRPr lang="en-US" sz="2000" dirty="0"/>
              </a:p>
            </p:txBody>
          </p:sp>
          <p:sp>
            <p:nvSpPr>
              <p:cNvPr id="56" name="TextBox 59">
                <a:extLst>
                  <a:ext uri="{FF2B5EF4-FFF2-40B4-BE49-F238E27FC236}">
                    <a16:creationId xmlns:a16="http://schemas.microsoft.com/office/drawing/2014/main" id="{E5675D43-2B04-4216-9F35-F30E240D5324}"/>
                  </a:ext>
                </a:extLst>
              </p:cNvPr>
              <p:cNvSpPr txBox="1"/>
              <p:nvPr/>
            </p:nvSpPr>
            <p:spPr>
              <a:xfrm>
                <a:off x="639816" y="3972807"/>
                <a:ext cx="564578" cy="400110"/>
              </a:xfrm>
              <a:prstGeom prst="rect">
                <a:avLst/>
              </a:prstGeom>
              <a:noFill/>
            </p:spPr>
            <p:txBody>
              <a:bodyPr wrap="none" rtlCol="0">
                <a:spAutoFit/>
              </a:bodyPr>
              <a:lstStyle/>
              <a:p>
                <a:r>
                  <a:rPr lang="en-US" sz="2000" dirty="0"/>
                  <a:t>b</a:t>
                </a:r>
                <a:r>
                  <a:rPr lang="en-US" sz="2000" baseline="-25000" dirty="0"/>
                  <a:t>3,3</a:t>
                </a:r>
                <a:endParaRPr lang="en-US" sz="2000" dirty="0"/>
              </a:p>
            </p:txBody>
          </p:sp>
        </p:grpSp>
        <p:sp>
          <p:nvSpPr>
            <p:cNvPr id="47" name="文本框 46">
              <a:extLst>
                <a:ext uri="{FF2B5EF4-FFF2-40B4-BE49-F238E27FC236}">
                  <a16:creationId xmlns:a16="http://schemas.microsoft.com/office/drawing/2014/main" id="{94DB489D-6DAF-409B-A409-BDAD74F5F26D}"/>
                </a:ext>
              </a:extLst>
            </p:cNvPr>
            <p:cNvSpPr txBox="1"/>
            <p:nvPr/>
          </p:nvSpPr>
          <p:spPr>
            <a:xfrm>
              <a:off x="1751012" y="3745468"/>
              <a:ext cx="459982" cy="369332"/>
            </a:xfrm>
            <a:prstGeom prst="rect">
              <a:avLst/>
            </a:prstGeom>
            <a:noFill/>
          </p:spPr>
          <p:txBody>
            <a:bodyPr wrap="square" rtlCol="0">
              <a:spAutoFit/>
            </a:bodyPr>
            <a:lstStyle/>
            <a:p>
              <a:r>
                <a:rPr lang="en-US" altLang="zh-CN" dirty="0"/>
                <a:t>B</a:t>
              </a:r>
              <a:r>
                <a:rPr lang="en-US" altLang="zh-CN" baseline="-25000" dirty="0"/>
                <a:t>3</a:t>
              </a:r>
              <a:endParaRPr lang="zh-CN" altLang="en-US" baseline="-25000" dirty="0"/>
            </a:p>
          </p:txBody>
        </p:sp>
        <p:sp>
          <p:nvSpPr>
            <p:cNvPr id="48" name="TextBox 44">
              <a:extLst>
                <a:ext uri="{FF2B5EF4-FFF2-40B4-BE49-F238E27FC236}">
                  <a16:creationId xmlns:a16="http://schemas.microsoft.com/office/drawing/2014/main" id="{DF4283CB-291A-4EB9-A5AF-D7754363095D}"/>
                </a:ext>
              </a:extLst>
            </p:cNvPr>
            <p:cNvSpPr txBox="1"/>
            <p:nvPr/>
          </p:nvSpPr>
          <p:spPr>
            <a:xfrm>
              <a:off x="1751012" y="1905000"/>
              <a:ext cx="465192" cy="400110"/>
            </a:xfrm>
            <a:prstGeom prst="rect">
              <a:avLst/>
            </a:prstGeom>
            <a:noFill/>
          </p:spPr>
          <p:txBody>
            <a:bodyPr wrap="none" rtlCol="0">
              <a:spAutoFit/>
            </a:bodyPr>
            <a:lstStyle/>
            <a:p>
              <a:r>
                <a:rPr lang="en-US" sz="2000" dirty="0"/>
                <a:t>N</a:t>
              </a:r>
              <a:r>
                <a:rPr lang="en-US" sz="2000" baseline="-25000" dirty="0"/>
                <a:t>3</a:t>
              </a:r>
              <a:endParaRPr lang="en-US" sz="2000" dirty="0"/>
            </a:p>
          </p:txBody>
        </p:sp>
      </p:grpSp>
      <p:sp>
        <p:nvSpPr>
          <p:cNvPr id="57" name="Multiply 2">
            <a:extLst>
              <a:ext uri="{FF2B5EF4-FFF2-40B4-BE49-F238E27FC236}">
                <a16:creationId xmlns:a16="http://schemas.microsoft.com/office/drawing/2014/main" id="{B6B4A15C-101A-49A4-9398-16BA7C8A8221}"/>
              </a:ext>
            </a:extLst>
          </p:cNvPr>
          <p:cNvSpPr/>
          <p:nvPr/>
        </p:nvSpPr>
        <p:spPr>
          <a:xfrm>
            <a:off x="2436813" y="3349975"/>
            <a:ext cx="798710" cy="764825"/>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79" name="矩形: 圆角 78">
            <a:extLst>
              <a:ext uri="{FF2B5EF4-FFF2-40B4-BE49-F238E27FC236}">
                <a16:creationId xmlns:a16="http://schemas.microsoft.com/office/drawing/2014/main" id="{2ABD50E3-AFE5-4E8A-B9F7-892E231203AF}"/>
              </a:ext>
            </a:extLst>
          </p:cNvPr>
          <p:cNvSpPr/>
          <p:nvPr/>
        </p:nvSpPr>
        <p:spPr bwMode="auto">
          <a:xfrm>
            <a:off x="5103813" y="4681862"/>
            <a:ext cx="1447800" cy="1816676"/>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grpSp>
        <p:nvGrpSpPr>
          <p:cNvPr id="80" name="组合 79">
            <a:extLst>
              <a:ext uri="{FF2B5EF4-FFF2-40B4-BE49-F238E27FC236}">
                <a16:creationId xmlns:a16="http://schemas.microsoft.com/office/drawing/2014/main" id="{2415C102-9907-47B2-9A93-7A7C361A57C8}"/>
              </a:ext>
            </a:extLst>
          </p:cNvPr>
          <p:cNvGrpSpPr/>
          <p:nvPr/>
        </p:nvGrpSpPr>
        <p:grpSpPr>
          <a:xfrm>
            <a:off x="5292922" y="4714815"/>
            <a:ext cx="1048123" cy="1470917"/>
            <a:chOff x="403618" y="2907162"/>
            <a:chExt cx="1048123" cy="1470917"/>
          </a:xfrm>
          <a:solidFill>
            <a:srgbClr val="00B050"/>
          </a:solidFill>
        </p:grpSpPr>
        <p:sp>
          <p:nvSpPr>
            <p:cNvPr id="83" name="Rectangle 51">
              <a:extLst>
                <a:ext uri="{FF2B5EF4-FFF2-40B4-BE49-F238E27FC236}">
                  <a16:creationId xmlns:a16="http://schemas.microsoft.com/office/drawing/2014/main" id="{A3AE1FF4-8DAA-48A3-96A7-91BC7355ADB0}"/>
                </a:ext>
              </a:extLst>
            </p:cNvPr>
            <p:cNvSpPr/>
            <p:nvPr/>
          </p:nvSpPr>
          <p:spPr>
            <a:xfrm>
              <a:off x="403618" y="2957488"/>
              <a:ext cx="1048123" cy="1420591"/>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cxnSp>
          <p:nvCxnSpPr>
            <p:cNvPr id="84" name="Straight Connector 14">
              <a:extLst>
                <a:ext uri="{FF2B5EF4-FFF2-40B4-BE49-F238E27FC236}">
                  <a16:creationId xmlns:a16="http://schemas.microsoft.com/office/drawing/2014/main" id="{0DE731BD-C9A4-44C4-B378-5D7A0AF17C76}"/>
                </a:ext>
              </a:extLst>
            </p:cNvPr>
            <p:cNvCxnSpPr>
              <a:cxnSpLocks/>
            </p:cNvCxnSpPr>
            <p:nvPr/>
          </p:nvCxnSpPr>
          <p:spPr>
            <a:xfrm>
              <a:off x="403618" y="4017313"/>
              <a:ext cx="1048123"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52">
              <a:extLst>
                <a:ext uri="{FF2B5EF4-FFF2-40B4-BE49-F238E27FC236}">
                  <a16:creationId xmlns:a16="http://schemas.microsoft.com/office/drawing/2014/main" id="{B6E71F59-FEB2-4386-B54B-339D92F7C610}"/>
                </a:ext>
              </a:extLst>
            </p:cNvPr>
            <p:cNvCxnSpPr>
              <a:cxnSpLocks/>
            </p:cNvCxnSpPr>
            <p:nvPr/>
          </p:nvCxnSpPr>
          <p:spPr>
            <a:xfrm>
              <a:off x="406331" y="331509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55">
              <a:extLst>
                <a:ext uri="{FF2B5EF4-FFF2-40B4-BE49-F238E27FC236}">
                  <a16:creationId xmlns:a16="http://schemas.microsoft.com/office/drawing/2014/main" id="{4F13F86F-3D6D-4E6C-B67D-7B1F4F439D47}"/>
                </a:ext>
              </a:extLst>
            </p:cNvPr>
            <p:cNvCxnSpPr>
              <a:cxnSpLocks/>
            </p:cNvCxnSpPr>
            <p:nvPr/>
          </p:nvCxnSpPr>
          <p:spPr>
            <a:xfrm>
              <a:off x="406331" y="3660772"/>
              <a:ext cx="1045410" cy="0"/>
            </a:xfrm>
            <a:prstGeom prst="line">
              <a:avLst/>
            </a:prstGeom>
            <a:grpFill/>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TextBox 17">
              <a:extLst>
                <a:ext uri="{FF2B5EF4-FFF2-40B4-BE49-F238E27FC236}">
                  <a16:creationId xmlns:a16="http://schemas.microsoft.com/office/drawing/2014/main" id="{FC9499E0-3D5D-477B-8B54-E8ECCD937470}"/>
                </a:ext>
              </a:extLst>
            </p:cNvPr>
            <p:cNvSpPr txBox="1"/>
            <p:nvPr/>
          </p:nvSpPr>
          <p:spPr>
            <a:xfrm>
              <a:off x="645390" y="2907162"/>
              <a:ext cx="564578" cy="400110"/>
            </a:xfrm>
            <a:prstGeom prst="rect">
              <a:avLst/>
            </a:prstGeom>
            <a:noFill/>
          </p:spPr>
          <p:txBody>
            <a:bodyPr wrap="none" rtlCol="0">
              <a:spAutoFit/>
            </a:bodyPr>
            <a:lstStyle/>
            <a:p>
              <a:r>
                <a:rPr lang="en-US" sz="2000" dirty="0"/>
                <a:t>b</a:t>
              </a:r>
              <a:r>
                <a:rPr lang="en-US" sz="2000" baseline="-25000" dirty="0"/>
                <a:t>0,0</a:t>
              </a:r>
              <a:endParaRPr lang="en-US" sz="2000" dirty="0"/>
            </a:p>
          </p:txBody>
        </p:sp>
        <p:sp>
          <p:nvSpPr>
            <p:cNvPr id="88" name="TextBox 57">
              <a:extLst>
                <a:ext uri="{FF2B5EF4-FFF2-40B4-BE49-F238E27FC236}">
                  <a16:creationId xmlns:a16="http://schemas.microsoft.com/office/drawing/2014/main" id="{2B2C4C10-4F5F-4935-912B-EC393FD4A2C1}"/>
                </a:ext>
              </a:extLst>
            </p:cNvPr>
            <p:cNvSpPr txBox="1"/>
            <p:nvPr/>
          </p:nvSpPr>
          <p:spPr>
            <a:xfrm>
              <a:off x="636847" y="3260662"/>
              <a:ext cx="564578" cy="400110"/>
            </a:xfrm>
            <a:prstGeom prst="rect">
              <a:avLst/>
            </a:prstGeom>
            <a:noFill/>
          </p:spPr>
          <p:txBody>
            <a:bodyPr wrap="none" rtlCol="0">
              <a:spAutoFit/>
            </a:bodyPr>
            <a:lstStyle/>
            <a:p>
              <a:r>
                <a:rPr lang="en-US" sz="2000" dirty="0"/>
                <a:t>b</a:t>
              </a:r>
              <a:r>
                <a:rPr lang="en-US" sz="2000" baseline="-25000" dirty="0"/>
                <a:t>0,1</a:t>
              </a:r>
              <a:endParaRPr lang="en-US" sz="2000" dirty="0"/>
            </a:p>
          </p:txBody>
        </p:sp>
        <p:sp>
          <p:nvSpPr>
            <p:cNvPr id="89" name="TextBox 58">
              <a:extLst>
                <a:ext uri="{FF2B5EF4-FFF2-40B4-BE49-F238E27FC236}">
                  <a16:creationId xmlns:a16="http://schemas.microsoft.com/office/drawing/2014/main" id="{806EE703-A6F5-4425-A9FD-42C607361A42}"/>
                </a:ext>
              </a:extLst>
            </p:cNvPr>
            <p:cNvSpPr txBox="1"/>
            <p:nvPr/>
          </p:nvSpPr>
          <p:spPr>
            <a:xfrm>
              <a:off x="629971" y="3599812"/>
              <a:ext cx="564578" cy="400110"/>
            </a:xfrm>
            <a:prstGeom prst="rect">
              <a:avLst/>
            </a:prstGeom>
            <a:noFill/>
          </p:spPr>
          <p:txBody>
            <a:bodyPr wrap="none" rtlCol="0">
              <a:spAutoFit/>
            </a:bodyPr>
            <a:lstStyle/>
            <a:p>
              <a:r>
                <a:rPr lang="en-US" sz="2000" dirty="0"/>
                <a:t>b</a:t>
              </a:r>
              <a:r>
                <a:rPr lang="en-US" sz="2000" baseline="-25000" dirty="0"/>
                <a:t>0,2</a:t>
              </a:r>
              <a:endParaRPr lang="en-US" sz="2000" dirty="0"/>
            </a:p>
          </p:txBody>
        </p:sp>
        <p:sp>
          <p:nvSpPr>
            <p:cNvPr id="90" name="TextBox 59">
              <a:extLst>
                <a:ext uri="{FF2B5EF4-FFF2-40B4-BE49-F238E27FC236}">
                  <a16:creationId xmlns:a16="http://schemas.microsoft.com/office/drawing/2014/main" id="{112DA415-9CCE-4627-A267-E7321FCDB274}"/>
                </a:ext>
              </a:extLst>
            </p:cNvPr>
            <p:cNvSpPr txBox="1"/>
            <p:nvPr/>
          </p:nvSpPr>
          <p:spPr>
            <a:xfrm>
              <a:off x="624621" y="3968504"/>
              <a:ext cx="564578" cy="400110"/>
            </a:xfrm>
            <a:prstGeom prst="rect">
              <a:avLst/>
            </a:prstGeom>
            <a:noFill/>
          </p:spPr>
          <p:txBody>
            <a:bodyPr wrap="none" rtlCol="0">
              <a:spAutoFit/>
            </a:bodyPr>
            <a:lstStyle/>
            <a:p>
              <a:r>
                <a:rPr lang="en-US" sz="2000" dirty="0"/>
                <a:t>b</a:t>
              </a:r>
              <a:r>
                <a:rPr lang="en-US" sz="2000" baseline="-25000" dirty="0"/>
                <a:t>0,3</a:t>
              </a:r>
              <a:endParaRPr lang="en-US" sz="2000" dirty="0"/>
            </a:p>
          </p:txBody>
        </p:sp>
      </p:grpSp>
      <p:sp>
        <p:nvSpPr>
          <p:cNvPr id="81" name="文本框 80">
            <a:extLst>
              <a:ext uri="{FF2B5EF4-FFF2-40B4-BE49-F238E27FC236}">
                <a16:creationId xmlns:a16="http://schemas.microsoft.com/office/drawing/2014/main" id="{2687DD2A-2E7A-4E19-A718-7493A6E88C30}"/>
              </a:ext>
            </a:extLst>
          </p:cNvPr>
          <p:cNvSpPr txBox="1"/>
          <p:nvPr/>
        </p:nvSpPr>
        <p:spPr>
          <a:xfrm>
            <a:off x="5597722" y="6129206"/>
            <a:ext cx="459982" cy="369332"/>
          </a:xfrm>
          <a:prstGeom prst="rect">
            <a:avLst/>
          </a:prstGeom>
          <a:noFill/>
        </p:spPr>
        <p:txBody>
          <a:bodyPr wrap="square" rtlCol="0">
            <a:spAutoFit/>
          </a:bodyPr>
          <a:lstStyle/>
          <a:p>
            <a:r>
              <a:rPr lang="en-US" altLang="zh-CN" dirty="0"/>
              <a:t>B</a:t>
            </a:r>
            <a:r>
              <a:rPr lang="en-US" altLang="zh-CN" baseline="-25000" dirty="0"/>
              <a:t>0</a:t>
            </a:r>
            <a:endParaRPr lang="zh-CN" altLang="en-US" baseline="-25000" dirty="0"/>
          </a:p>
        </p:txBody>
      </p:sp>
      <p:sp>
        <p:nvSpPr>
          <p:cNvPr id="82" name="TextBox 44">
            <a:extLst>
              <a:ext uri="{FF2B5EF4-FFF2-40B4-BE49-F238E27FC236}">
                <a16:creationId xmlns:a16="http://schemas.microsoft.com/office/drawing/2014/main" id="{CA398978-4B45-4E1A-A039-7047AC75904B}"/>
              </a:ext>
            </a:extLst>
          </p:cNvPr>
          <p:cNvSpPr txBox="1"/>
          <p:nvPr/>
        </p:nvSpPr>
        <p:spPr>
          <a:xfrm>
            <a:off x="4570538" y="5306882"/>
            <a:ext cx="465192" cy="400110"/>
          </a:xfrm>
          <a:prstGeom prst="rect">
            <a:avLst/>
          </a:prstGeom>
          <a:noFill/>
        </p:spPr>
        <p:txBody>
          <a:bodyPr wrap="none" rtlCol="0">
            <a:spAutoFit/>
          </a:bodyPr>
          <a:lstStyle/>
          <a:p>
            <a:r>
              <a:rPr lang="en-US" sz="2000" dirty="0"/>
              <a:t>N</a:t>
            </a:r>
            <a:r>
              <a:rPr lang="en-US" sz="2000" baseline="-25000" dirty="0"/>
              <a:t>0</a:t>
            </a:r>
            <a:endParaRPr lang="en-US" sz="2000" dirty="0"/>
          </a:p>
        </p:txBody>
      </p:sp>
      <p:cxnSp>
        <p:nvCxnSpPr>
          <p:cNvPr id="91" name="Straight Arrow Connector 48">
            <a:extLst>
              <a:ext uri="{FF2B5EF4-FFF2-40B4-BE49-F238E27FC236}">
                <a16:creationId xmlns:a16="http://schemas.microsoft.com/office/drawing/2014/main" id="{72305AB4-3310-4264-BED4-970D833C4B59}"/>
              </a:ext>
            </a:extLst>
          </p:cNvPr>
          <p:cNvCxnSpPr>
            <a:cxnSpLocks/>
            <a:stCxn id="21" idx="2"/>
            <a:endCxn id="79" idx="0"/>
          </p:cNvCxnSpPr>
          <p:nvPr/>
        </p:nvCxnSpPr>
        <p:spPr>
          <a:xfrm>
            <a:off x="4075113" y="4038600"/>
            <a:ext cx="1752600" cy="643262"/>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94" name="TextBox 68">
            <a:extLst>
              <a:ext uri="{FF2B5EF4-FFF2-40B4-BE49-F238E27FC236}">
                <a16:creationId xmlns:a16="http://schemas.microsoft.com/office/drawing/2014/main" id="{03628384-3F23-480E-AC0D-7C3F0E1E0CC7}"/>
              </a:ext>
            </a:extLst>
          </p:cNvPr>
          <p:cNvSpPr txBox="1"/>
          <p:nvPr/>
        </p:nvSpPr>
        <p:spPr>
          <a:xfrm>
            <a:off x="3692722" y="4160176"/>
            <a:ext cx="1085554" cy="400110"/>
          </a:xfrm>
          <a:prstGeom prst="rect">
            <a:avLst/>
          </a:prstGeom>
          <a:noFill/>
        </p:spPr>
        <p:txBody>
          <a:bodyPr wrap="none" rtlCol="0">
            <a:spAutoFit/>
          </a:bodyPr>
          <a:lstStyle/>
          <a:p>
            <a:r>
              <a:rPr lang="en-US" sz="2000" dirty="0"/>
              <a:t>b</a:t>
            </a:r>
            <a:r>
              <a:rPr lang="en-US" sz="2000" baseline="-25000" dirty="0"/>
              <a:t>1,0</a:t>
            </a:r>
            <a:r>
              <a:rPr lang="en-US" sz="2000" dirty="0"/>
              <a:t>, b</a:t>
            </a:r>
            <a:r>
              <a:rPr lang="en-US" sz="2000" baseline="-25000" dirty="0"/>
              <a:t>1,1</a:t>
            </a:r>
          </a:p>
        </p:txBody>
      </p:sp>
      <p:cxnSp>
        <p:nvCxnSpPr>
          <p:cNvPr id="95" name="Straight Arrow Connector 48">
            <a:extLst>
              <a:ext uri="{FF2B5EF4-FFF2-40B4-BE49-F238E27FC236}">
                <a16:creationId xmlns:a16="http://schemas.microsoft.com/office/drawing/2014/main" id="{2F5FA0D9-E656-48F4-80D5-A23A1311ABE9}"/>
              </a:ext>
            </a:extLst>
          </p:cNvPr>
          <p:cNvCxnSpPr>
            <a:cxnSpLocks/>
            <a:stCxn id="34" idx="2"/>
            <a:endCxn id="79" idx="0"/>
          </p:cNvCxnSpPr>
          <p:nvPr/>
        </p:nvCxnSpPr>
        <p:spPr>
          <a:xfrm>
            <a:off x="5827713" y="4038600"/>
            <a:ext cx="0" cy="643262"/>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98" name="Straight Arrow Connector 48">
            <a:extLst>
              <a:ext uri="{FF2B5EF4-FFF2-40B4-BE49-F238E27FC236}">
                <a16:creationId xmlns:a16="http://schemas.microsoft.com/office/drawing/2014/main" id="{D204FAC1-757A-4452-A914-1DC2A5A0D041}"/>
              </a:ext>
            </a:extLst>
          </p:cNvPr>
          <p:cNvCxnSpPr>
            <a:cxnSpLocks/>
            <a:stCxn id="47" idx="2"/>
            <a:endCxn id="79" idx="0"/>
          </p:cNvCxnSpPr>
          <p:nvPr/>
        </p:nvCxnSpPr>
        <p:spPr>
          <a:xfrm flipH="1">
            <a:off x="5827713" y="4038600"/>
            <a:ext cx="1752600" cy="643262"/>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01" name="TextBox 69">
            <a:extLst>
              <a:ext uri="{FF2B5EF4-FFF2-40B4-BE49-F238E27FC236}">
                <a16:creationId xmlns:a16="http://schemas.microsoft.com/office/drawing/2014/main" id="{55BBCF80-0DB0-4232-8400-F4462822D22A}"/>
              </a:ext>
            </a:extLst>
          </p:cNvPr>
          <p:cNvSpPr txBox="1"/>
          <p:nvPr/>
        </p:nvSpPr>
        <p:spPr>
          <a:xfrm>
            <a:off x="5246209" y="4031771"/>
            <a:ext cx="1085554" cy="400110"/>
          </a:xfrm>
          <a:prstGeom prst="rect">
            <a:avLst/>
          </a:prstGeom>
          <a:noFill/>
        </p:spPr>
        <p:txBody>
          <a:bodyPr wrap="none" rtlCol="0">
            <a:spAutoFit/>
          </a:bodyPr>
          <a:lstStyle/>
          <a:p>
            <a:r>
              <a:rPr lang="en-US" sz="2000" dirty="0"/>
              <a:t>b</a:t>
            </a:r>
            <a:r>
              <a:rPr lang="en-US" sz="2000" baseline="-25000" dirty="0"/>
              <a:t>2,0</a:t>
            </a:r>
            <a:r>
              <a:rPr lang="en-US" sz="2000" dirty="0"/>
              <a:t>, b</a:t>
            </a:r>
            <a:r>
              <a:rPr lang="en-US" sz="2000" baseline="-25000" dirty="0"/>
              <a:t>2,1</a:t>
            </a:r>
          </a:p>
        </p:txBody>
      </p:sp>
      <p:sp>
        <p:nvSpPr>
          <p:cNvPr id="102" name="TextBox 70">
            <a:extLst>
              <a:ext uri="{FF2B5EF4-FFF2-40B4-BE49-F238E27FC236}">
                <a16:creationId xmlns:a16="http://schemas.microsoft.com/office/drawing/2014/main" id="{C069236A-D084-4EBB-8C47-03E48413E099}"/>
              </a:ext>
            </a:extLst>
          </p:cNvPr>
          <p:cNvSpPr txBox="1"/>
          <p:nvPr/>
        </p:nvSpPr>
        <p:spPr>
          <a:xfrm>
            <a:off x="7057607" y="4114800"/>
            <a:ext cx="1085554" cy="400110"/>
          </a:xfrm>
          <a:prstGeom prst="rect">
            <a:avLst/>
          </a:prstGeom>
          <a:noFill/>
        </p:spPr>
        <p:txBody>
          <a:bodyPr wrap="none" rtlCol="0">
            <a:spAutoFit/>
          </a:bodyPr>
          <a:lstStyle/>
          <a:p>
            <a:r>
              <a:rPr lang="en-US" sz="2000" dirty="0"/>
              <a:t>b</a:t>
            </a:r>
            <a:r>
              <a:rPr lang="en-US" sz="2000" baseline="-25000" dirty="0"/>
              <a:t>3,0</a:t>
            </a:r>
            <a:r>
              <a:rPr lang="en-US" sz="2000" dirty="0"/>
              <a:t>, b</a:t>
            </a:r>
            <a:r>
              <a:rPr lang="en-US" sz="2000" baseline="-25000" dirty="0"/>
              <a:t>3,1</a:t>
            </a:r>
          </a:p>
        </p:txBody>
      </p:sp>
      <p:sp>
        <p:nvSpPr>
          <p:cNvPr id="59" name="矩形 58">
            <a:extLst>
              <a:ext uri="{FF2B5EF4-FFF2-40B4-BE49-F238E27FC236}">
                <a16:creationId xmlns:a16="http://schemas.microsoft.com/office/drawing/2014/main" id="{74353765-55A1-444F-B731-1B80D21563CC}"/>
              </a:ext>
            </a:extLst>
          </p:cNvPr>
          <p:cNvSpPr/>
          <p:nvPr/>
        </p:nvSpPr>
        <p:spPr bwMode="auto">
          <a:xfrm>
            <a:off x="3545624" y="2303763"/>
            <a:ext cx="1036037" cy="3511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   </a:t>
            </a:r>
            <a:endParaRPr kumimoji="0" lang="zh-CN" altLang="en-US" sz="2000" b="0" i="0" u="none" strike="noStrike" cap="none" normalizeH="0" baseline="-25000" dirty="0">
              <a:ln>
                <a:noFill/>
              </a:ln>
              <a:solidFill>
                <a:schemeClr val="tx1"/>
              </a:solidFill>
              <a:effectLst/>
              <a:latin typeface="Arial" charset="0"/>
            </a:endParaRPr>
          </a:p>
        </p:txBody>
      </p:sp>
      <p:sp>
        <p:nvSpPr>
          <p:cNvPr id="60" name="矩形 59">
            <a:extLst>
              <a:ext uri="{FF2B5EF4-FFF2-40B4-BE49-F238E27FC236}">
                <a16:creationId xmlns:a16="http://schemas.microsoft.com/office/drawing/2014/main" id="{CE35F92E-1DE6-4469-9653-45586E7740D1}"/>
              </a:ext>
            </a:extLst>
          </p:cNvPr>
          <p:cNvSpPr/>
          <p:nvPr/>
        </p:nvSpPr>
        <p:spPr bwMode="auto">
          <a:xfrm>
            <a:off x="3542797" y="2662693"/>
            <a:ext cx="1036037" cy="3511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   </a:t>
            </a:r>
            <a:endParaRPr kumimoji="0" lang="zh-CN" altLang="en-US" sz="2000" b="0" i="0" u="none" strike="noStrike" cap="none" normalizeH="0" baseline="-25000" dirty="0">
              <a:ln>
                <a:noFill/>
              </a:ln>
              <a:solidFill>
                <a:schemeClr val="tx1"/>
              </a:solidFill>
              <a:effectLst/>
              <a:latin typeface="Arial" charset="0"/>
            </a:endParaRPr>
          </a:p>
        </p:txBody>
      </p:sp>
      <p:sp>
        <p:nvSpPr>
          <p:cNvPr id="103" name="TextBox 17">
            <a:extLst>
              <a:ext uri="{FF2B5EF4-FFF2-40B4-BE49-F238E27FC236}">
                <a16:creationId xmlns:a16="http://schemas.microsoft.com/office/drawing/2014/main" id="{B4B13D57-625A-49AD-9E62-21998E8345C1}"/>
              </a:ext>
            </a:extLst>
          </p:cNvPr>
          <p:cNvSpPr txBox="1"/>
          <p:nvPr/>
        </p:nvSpPr>
        <p:spPr>
          <a:xfrm>
            <a:off x="3752246" y="2249764"/>
            <a:ext cx="564578" cy="400110"/>
          </a:xfrm>
          <a:prstGeom prst="rect">
            <a:avLst/>
          </a:prstGeom>
          <a:noFill/>
        </p:spPr>
        <p:txBody>
          <a:bodyPr wrap="none" rtlCol="0">
            <a:spAutoFit/>
          </a:bodyPr>
          <a:lstStyle/>
          <a:p>
            <a:r>
              <a:rPr lang="en-US" sz="2000" dirty="0"/>
              <a:t>b</a:t>
            </a:r>
            <a:r>
              <a:rPr lang="en-US" sz="2000" baseline="-25000" dirty="0"/>
              <a:t>1,0</a:t>
            </a:r>
            <a:endParaRPr lang="en-US" sz="2000" dirty="0"/>
          </a:p>
        </p:txBody>
      </p:sp>
      <p:sp>
        <p:nvSpPr>
          <p:cNvPr id="104" name="TextBox 57">
            <a:extLst>
              <a:ext uri="{FF2B5EF4-FFF2-40B4-BE49-F238E27FC236}">
                <a16:creationId xmlns:a16="http://schemas.microsoft.com/office/drawing/2014/main" id="{01E07FAB-5C73-4A49-ACF5-CE12121BDD58}"/>
              </a:ext>
            </a:extLst>
          </p:cNvPr>
          <p:cNvSpPr txBox="1"/>
          <p:nvPr/>
        </p:nvSpPr>
        <p:spPr>
          <a:xfrm>
            <a:off x="3747242" y="2608434"/>
            <a:ext cx="564578" cy="400110"/>
          </a:xfrm>
          <a:prstGeom prst="rect">
            <a:avLst/>
          </a:prstGeom>
          <a:noFill/>
        </p:spPr>
        <p:txBody>
          <a:bodyPr wrap="none" rtlCol="0">
            <a:spAutoFit/>
          </a:bodyPr>
          <a:lstStyle/>
          <a:p>
            <a:r>
              <a:rPr lang="en-US" sz="2000" dirty="0"/>
              <a:t>b</a:t>
            </a:r>
            <a:r>
              <a:rPr lang="en-US" sz="2000" baseline="-25000" dirty="0"/>
              <a:t>1,1</a:t>
            </a:r>
            <a:endParaRPr lang="en-US" sz="2000" dirty="0"/>
          </a:p>
        </p:txBody>
      </p:sp>
      <p:sp>
        <p:nvSpPr>
          <p:cNvPr id="106" name="矩形 105">
            <a:extLst>
              <a:ext uri="{FF2B5EF4-FFF2-40B4-BE49-F238E27FC236}">
                <a16:creationId xmlns:a16="http://schemas.microsoft.com/office/drawing/2014/main" id="{CF025061-B0DE-4F7D-9DFF-1E25872425A2}"/>
              </a:ext>
            </a:extLst>
          </p:cNvPr>
          <p:cNvSpPr/>
          <p:nvPr/>
        </p:nvSpPr>
        <p:spPr bwMode="auto">
          <a:xfrm>
            <a:off x="5302273" y="2306749"/>
            <a:ext cx="1036037" cy="3511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   </a:t>
            </a:r>
            <a:endParaRPr kumimoji="0" lang="zh-CN" altLang="en-US" sz="2000" b="0" i="0" u="none" strike="noStrike" cap="none" normalizeH="0" baseline="-25000" dirty="0">
              <a:ln>
                <a:noFill/>
              </a:ln>
              <a:solidFill>
                <a:schemeClr val="tx1"/>
              </a:solidFill>
              <a:effectLst/>
              <a:latin typeface="Arial" charset="0"/>
            </a:endParaRPr>
          </a:p>
        </p:txBody>
      </p:sp>
      <p:sp>
        <p:nvSpPr>
          <p:cNvPr id="107" name="矩形 106">
            <a:extLst>
              <a:ext uri="{FF2B5EF4-FFF2-40B4-BE49-F238E27FC236}">
                <a16:creationId xmlns:a16="http://schemas.microsoft.com/office/drawing/2014/main" id="{3A9AFC92-A8C0-4AD7-82C0-576992C39350}"/>
              </a:ext>
            </a:extLst>
          </p:cNvPr>
          <p:cNvSpPr/>
          <p:nvPr/>
        </p:nvSpPr>
        <p:spPr bwMode="auto">
          <a:xfrm>
            <a:off x="5302273" y="2666201"/>
            <a:ext cx="1036037" cy="3511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   </a:t>
            </a:r>
            <a:endParaRPr kumimoji="0" lang="zh-CN" altLang="en-US" sz="2000" b="0" i="0" u="none" strike="noStrike" cap="none" normalizeH="0" baseline="-25000" dirty="0">
              <a:ln>
                <a:noFill/>
              </a:ln>
              <a:solidFill>
                <a:schemeClr val="tx1"/>
              </a:solidFill>
              <a:effectLst/>
              <a:latin typeface="Arial" charset="0"/>
            </a:endParaRPr>
          </a:p>
        </p:txBody>
      </p:sp>
      <p:sp>
        <p:nvSpPr>
          <p:cNvPr id="108" name="TextBox 17">
            <a:extLst>
              <a:ext uri="{FF2B5EF4-FFF2-40B4-BE49-F238E27FC236}">
                <a16:creationId xmlns:a16="http://schemas.microsoft.com/office/drawing/2014/main" id="{3A1D302F-E851-4234-AE13-3C82500AB0B2}"/>
              </a:ext>
            </a:extLst>
          </p:cNvPr>
          <p:cNvSpPr txBox="1"/>
          <p:nvPr/>
        </p:nvSpPr>
        <p:spPr>
          <a:xfrm>
            <a:off x="5526151" y="2252635"/>
            <a:ext cx="564578" cy="400110"/>
          </a:xfrm>
          <a:prstGeom prst="rect">
            <a:avLst/>
          </a:prstGeom>
          <a:noFill/>
        </p:spPr>
        <p:txBody>
          <a:bodyPr wrap="none" rtlCol="0">
            <a:spAutoFit/>
          </a:bodyPr>
          <a:lstStyle/>
          <a:p>
            <a:r>
              <a:rPr lang="en-US" sz="2000" dirty="0"/>
              <a:t>b</a:t>
            </a:r>
            <a:r>
              <a:rPr lang="en-US" sz="2000" baseline="-25000" dirty="0"/>
              <a:t>2,0</a:t>
            </a:r>
            <a:endParaRPr lang="en-US" sz="2000" dirty="0"/>
          </a:p>
        </p:txBody>
      </p:sp>
      <p:sp>
        <p:nvSpPr>
          <p:cNvPr id="109" name="TextBox 57">
            <a:extLst>
              <a:ext uri="{FF2B5EF4-FFF2-40B4-BE49-F238E27FC236}">
                <a16:creationId xmlns:a16="http://schemas.microsoft.com/office/drawing/2014/main" id="{23ACFF38-CFF5-4EF7-A250-B943C3F83508}"/>
              </a:ext>
            </a:extLst>
          </p:cNvPr>
          <p:cNvSpPr txBox="1"/>
          <p:nvPr/>
        </p:nvSpPr>
        <p:spPr>
          <a:xfrm>
            <a:off x="5514128" y="2604294"/>
            <a:ext cx="564578" cy="400110"/>
          </a:xfrm>
          <a:prstGeom prst="rect">
            <a:avLst/>
          </a:prstGeom>
          <a:noFill/>
        </p:spPr>
        <p:txBody>
          <a:bodyPr wrap="none" rtlCol="0">
            <a:spAutoFit/>
          </a:bodyPr>
          <a:lstStyle/>
          <a:p>
            <a:r>
              <a:rPr lang="en-US" sz="2000" dirty="0"/>
              <a:t>b</a:t>
            </a:r>
            <a:r>
              <a:rPr lang="en-US" sz="2000" baseline="-25000" dirty="0"/>
              <a:t>2,1</a:t>
            </a:r>
            <a:endParaRPr lang="en-US" sz="2000" dirty="0"/>
          </a:p>
        </p:txBody>
      </p:sp>
      <p:sp>
        <p:nvSpPr>
          <p:cNvPr id="112" name="矩形 111">
            <a:extLst>
              <a:ext uri="{FF2B5EF4-FFF2-40B4-BE49-F238E27FC236}">
                <a16:creationId xmlns:a16="http://schemas.microsoft.com/office/drawing/2014/main" id="{D8B3733B-B4C9-4147-9ECC-DA385A688CD4}"/>
              </a:ext>
            </a:extLst>
          </p:cNvPr>
          <p:cNvSpPr/>
          <p:nvPr/>
        </p:nvSpPr>
        <p:spPr bwMode="auto">
          <a:xfrm>
            <a:off x="7045522" y="2310610"/>
            <a:ext cx="1036037" cy="3511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   </a:t>
            </a:r>
            <a:endParaRPr kumimoji="0" lang="zh-CN" altLang="en-US" sz="2000" b="0" i="0" u="none" strike="noStrike" cap="none" normalizeH="0" baseline="-25000" dirty="0">
              <a:ln>
                <a:noFill/>
              </a:ln>
              <a:solidFill>
                <a:schemeClr val="tx1"/>
              </a:solidFill>
              <a:effectLst/>
              <a:latin typeface="Arial" charset="0"/>
            </a:endParaRPr>
          </a:p>
        </p:txBody>
      </p:sp>
      <p:sp>
        <p:nvSpPr>
          <p:cNvPr id="113" name="矩形 112">
            <a:extLst>
              <a:ext uri="{FF2B5EF4-FFF2-40B4-BE49-F238E27FC236}">
                <a16:creationId xmlns:a16="http://schemas.microsoft.com/office/drawing/2014/main" id="{A85D7000-CDC1-4D06-9A76-C7B94A7C2EED}"/>
              </a:ext>
            </a:extLst>
          </p:cNvPr>
          <p:cNvSpPr/>
          <p:nvPr/>
        </p:nvSpPr>
        <p:spPr bwMode="auto">
          <a:xfrm>
            <a:off x="7045522" y="2670062"/>
            <a:ext cx="1036037" cy="3511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Arial" charset="0"/>
              </a:rPr>
              <a:t>   </a:t>
            </a:r>
            <a:endParaRPr kumimoji="0" lang="zh-CN" altLang="en-US" sz="2000" b="0" i="0" u="none" strike="noStrike" cap="none" normalizeH="0" baseline="-25000" dirty="0">
              <a:ln>
                <a:noFill/>
              </a:ln>
              <a:solidFill>
                <a:schemeClr val="tx1"/>
              </a:solidFill>
              <a:effectLst/>
              <a:latin typeface="Arial" charset="0"/>
            </a:endParaRPr>
          </a:p>
        </p:txBody>
      </p:sp>
      <p:sp>
        <p:nvSpPr>
          <p:cNvPr id="114" name="TextBox 17">
            <a:extLst>
              <a:ext uri="{FF2B5EF4-FFF2-40B4-BE49-F238E27FC236}">
                <a16:creationId xmlns:a16="http://schemas.microsoft.com/office/drawing/2014/main" id="{781D5E53-BDC7-4FCA-A971-46C20573C441}"/>
              </a:ext>
            </a:extLst>
          </p:cNvPr>
          <p:cNvSpPr txBox="1"/>
          <p:nvPr/>
        </p:nvSpPr>
        <p:spPr>
          <a:xfrm>
            <a:off x="7279825" y="2248502"/>
            <a:ext cx="564578" cy="400110"/>
          </a:xfrm>
          <a:prstGeom prst="rect">
            <a:avLst/>
          </a:prstGeom>
          <a:noFill/>
        </p:spPr>
        <p:txBody>
          <a:bodyPr wrap="none" rtlCol="0">
            <a:spAutoFit/>
          </a:bodyPr>
          <a:lstStyle/>
          <a:p>
            <a:r>
              <a:rPr lang="en-US" sz="2000" dirty="0"/>
              <a:t>b</a:t>
            </a:r>
            <a:r>
              <a:rPr lang="en-US" sz="2000" baseline="-25000" dirty="0"/>
              <a:t>3,0</a:t>
            </a:r>
            <a:endParaRPr lang="en-US" sz="2000" dirty="0"/>
          </a:p>
        </p:txBody>
      </p:sp>
      <p:sp>
        <p:nvSpPr>
          <p:cNvPr id="115" name="TextBox 57">
            <a:extLst>
              <a:ext uri="{FF2B5EF4-FFF2-40B4-BE49-F238E27FC236}">
                <a16:creationId xmlns:a16="http://schemas.microsoft.com/office/drawing/2014/main" id="{468490E1-CA43-481A-862F-902C3FF838A4}"/>
              </a:ext>
            </a:extLst>
          </p:cNvPr>
          <p:cNvSpPr txBox="1"/>
          <p:nvPr/>
        </p:nvSpPr>
        <p:spPr>
          <a:xfrm>
            <a:off x="7275362" y="2611794"/>
            <a:ext cx="564578" cy="400110"/>
          </a:xfrm>
          <a:prstGeom prst="rect">
            <a:avLst/>
          </a:prstGeom>
          <a:noFill/>
        </p:spPr>
        <p:txBody>
          <a:bodyPr wrap="none" rtlCol="0">
            <a:spAutoFit/>
          </a:bodyPr>
          <a:lstStyle/>
          <a:p>
            <a:r>
              <a:rPr lang="en-US" sz="2000" dirty="0"/>
              <a:t>b</a:t>
            </a:r>
            <a:r>
              <a:rPr lang="en-US" sz="2000" baseline="-25000" dirty="0"/>
              <a:t>3,1</a:t>
            </a:r>
            <a:endParaRPr lang="en-US" sz="2000" dirty="0"/>
          </a:p>
        </p:txBody>
      </p:sp>
      <p:sp>
        <p:nvSpPr>
          <p:cNvPr id="118" name="文本框 117">
            <a:extLst>
              <a:ext uri="{FF2B5EF4-FFF2-40B4-BE49-F238E27FC236}">
                <a16:creationId xmlns:a16="http://schemas.microsoft.com/office/drawing/2014/main" id="{CD138489-6520-4C78-964E-4320DD80291B}"/>
              </a:ext>
            </a:extLst>
          </p:cNvPr>
          <p:cNvSpPr txBox="1"/>
          <p:nvPr/>
        </p:nvSpPr>
        <p:spPr>
          <a:xfrm>
            <a:off x="7320390" y="4767169"/>
            <a:ext cx="4708340" cy="1569660"/>
          </a:xfrm>
          <a:prstGeom prst="rect">
            <a:avLst/>
          </a:prstGeom>
          <a:noFill/>
        </p:spPr>
        <p:txBody>
          <a:bodyPr wrap="none" rtlCol="0">
            <a:spAutoFit/>
          </a:bodyPr>
          <a:lstStyle/>
          <a:p>
            <a:r>
              <a:rPr lang="en-US" altLang="zh-CN" sz="2400" dirty="0"/>
              <a:t>Example: (4, 2) Clay code; </a:t>
            </a:r>
            <a:br>
              <a:rPr lang="en-US" altLang="zh-CN" sz="2400" dirty="0"/>
            </a:br>
            <a:r>
              <a:rPr lang="en-US" altLang="zh-CN" sz="2400" dirty="0"/>
              <a:t>block size = 256 </a:t>
            </a:r>
            <a:r>
              <a:rPr lang="en-US" altLang="zh-CN" sz="2400" dirty="0" err="1"/>
              <a:t>MiB</a:t>
            </a:r>
            <a:endParaRPr lang="en-US" altLang="zh-CN" sz="2400" dirty="0"/>
          </a:p>
          <a:p>
            <a:pPr marL="342900" indent="-342900">
              <a:buFont typeface="Arial" panose="020B0604020202020204" pitchFamily="34" charset="0"/>
              <a:buChar char="•"/>
            </a:pPr>
            <a:r>
              <a:rPr lang="en-US" altLang="zh-CN" sz="2400" dirty="0">
                <a:solidFill>
                  <a:srgbClr val="FF0000"/>
                </a:solidFill>
              </a:rPr>
              <a:t>Repair bandwidth: 384 MiB</a:t>
            </a:r>
          </a:p>
          <a:p>
            <a:pPr marL="342900" indent="-342900">
              <a:buFont typeface="Arial" panose="020B0604020202020204" pitchFamily="34" charset="0"/>
              <a:buChar char="•"/>
            </a:pPr>
            <a:r>
              <a:rPr lang="en-US" altLang="zh-CN" sz="2400" dirty="0">
                <a:solidFill>
                  <a:srgbClr val="FF0000"/>
                </a:solidFill>
              </a:rPr>
              <a:t>Maximum repair load: 384 MiB</a:t>
            </a:r>
            <a:endParaRPr lang="zh-CN" altLang="en-US" sz="2400" dirty="0">
              <a:solidFill>
                <a:srgbClr val="FF0000"/>
              </a:solidFill>
            </a:endParaRPr>
          </a:p>
        </p:txBody>
      </p:sp>
    </p:spTree>
    <p:extLst>
      <p:ext uri="{BB962C8B-B14F-4D97-AF65-F5344CB8AC3E}">
        <p14:creationId xmlns:p14="http://schemas.microsoft.com/office/powerpoint/2010/main" val="3833356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177631"/>
            <a:ext cx="10969943" cy="1143000"/>
          </a:xfrm>
        </p:spPr>
        <p:txBody>
          <a:bodyPr/>
          <a:lstStyle/>
          <a:p>
            <a:r>
              <a:rPr lang="en-US" dirty="0"/>
              <a:t>Reducing Maximum Repair Load</a:t>
            </a:r>
          </a:p>
        </p:txBody>
      </p:sp>
      <p:sp>
        <p:nvSpPr>
          <p:cNvPr id="3" name="Content Placeholder 2"/>
          <p:cNvSpPr>
            <a:spLocks noGrp="1"/>
          </p:cNvSpPr>
          <p:nvPr>
            <p:ph idx="1"/>
          </p:nvPr>
        </p:nvSpPr>
        <p:spPr>
          <a:xfrm>
            <a:off x="612649" y="1423895"/>
            <a:ext cx="10972800" cy="4952999"/>
          </a:xfrm>
        </p:spPr>
        <p:txBody>
          <a:bodyPr/>
          <a:lstStyle/>
          <a:p>
            <a:r>
              <a:rPr lang="en-US" altLang="zh-CN" dirty="0"/>
              <a:t>Decomposing and parallelizing repair operations</a:t>
            </a:r>
          </a:p>
          <a:p>
            <a:r>
              <a:rPr lang="en-US" altLang="zh-CN" dirty="0"/>
              <a:t>Repair pipelining </a:t>
            </a:r>
            <a:r>
              <a:rPr lang="en-US" altLang="zh-CN" sz="2000" dirty="0"/>
              <a:t>[Li, TOS’21]</a:t>
            </a:r>
            <a:r>
              <a:rPr lang="en-US" altLang="zh-CN" dirty="0"/>
              <a:t> </a:t>
            </a:r>
          </a:p>
          <a:p>
            <a:pPr lvl="1"/>
            <a:r>
              <a:rPr lang="en-US" altLang="zh-CN" dirty="0"/>
              <a:t>Divide a block into slices</a:t>
            </a:r>
          </a:p>
          <a:p>
            <a:pPr lvl="1"/>
            <a:r>
              <a:rPr lang="en-US" altLang="zh-CN" dirty="0"/>
              <a:t>Repair slices in parallel	</a:t>
            </a:r>
          </a:p>
        </p:txBody>
      </p:sp>
      <p:sp>
        <p:nvSpPr>
          <p:cNvPr id="4" name="Slide Number Placeholder 3"/>
          <p:cNvSpPr>
            <a:spLocks noGrp="1"/>
          </p:cNvSpPr>
          <p:nvPr>
            <p:ph type="sldNum" sz="quarter" idx="11"/>
          </p:nvPr>
        </p:nvSpPr>
        <p:spPr>
          <a:xfrm>
            <a:off x="8938472" y="6561232"/>
            <a:ext cx="2844059" cy="320675"/>
          </a:xfrm>
        </p:spPr>
        <p:txBody>
          <a:bodyPr/>
          <a:lstStyle/>
          <a:p>
            <a:pPr>
              <a:defRPr/>
            </a:pPr>
            <a:fld id="{3FFE790D-BCFB-4008-9260-CA63AEE325FD}" type="slidenum">
              <a:rPr lang="en-US" smtClean="0"/>
              <a:pPr>
                <a:defRPr/>
              </a:pPr>
              <a:t>6</a:t>
            </a:fld>
            <a:endParaRPr lang="en-US"/>
          </a:p>
        </p:txBody>
      </p:sp>
      <p:sp>
        <p:nvSpPr>
          <p:cNvPr id="67" name="Rectangle 91">
            <a:extLst>
              <a:ext uri="{FF2B5EF4-FFF2-40B4-BE49-F238E27FC236}">
                <a16:creationId xmlns:a16="http://schemas.microsoft.com/office/drawing/2014/main" id="{E6ED6DFE-2A59-4660-BDA0-6A5C37B3C2B6}"/>
              </a:ext>
            </a:extLst>
          </p:cNvPr>
          <p:cNvSpPr/>
          <p:nvPr/>
        </p:nvSpPr>
        <p:spPr bwMode="auto">
          <a:xfrm>
            <a:off x="1907430" y="3869443"/>
            <a:ext cx="838200" cy="272034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sp>
        <p:nvSpPr>
          <p:cNvPr id="68" name="Rectangle 92">
            <a:extLst>
              <a:ext uri="{FF2B5EF4-FFF2-40B4-BE49-F238E27FC236}">
                <a16:creationId xmlns:a16="http://schemas.microsoft.com/office/drawing/2014/main" id="{322C756B-7982-4005-A8AF-71D8C68CF692}"/>
              </a:ext>
            </a:extLst>
          </p:cNvPr>
          <p:cNvSpPr/>
          <p:nvPr/>
        </p:nvSpPr>
        <p:spPr bwMode="auto">
          <a:xfrm>
            <a:off x="1905713" y="3866458"/>
            <a:ext cx="838200" cy="45339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sp>
        <p:nvSpPr>
          <p:cNvPr id="69" name="Rectangle 93">
            <a:extLst>
              <a:ext uri="{FF2B5EF4-FFF2-40B4-BE49-F238E27FC236}">
                <a16:creationId xmlns:a16="http://schemas.microsoft.com/office/drawing/2014/main" id="{D0EF760A-BCF2-49C3-97C8-C108C9C37585}"/>
              </a:ext>
            </a:extLst>
          </p:cNvPr>
          <p:cNvSpPr/>
          <p:nvPr/>
        </p:nvSpPr>
        <p:spPr bwMode="auto">
          <a:xfrm>
            <a:off x="1907430" y="4322833"/>
            <a:ext cx="838200" cy="45339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sp>
        <p:nvSpPr>
          <p:cNvPr id="70" name="Rectangle 94">
            <a:extLst>
              <a:ext uri="{FF2B5EF4-FFF2-40B4-BE49-F238E27FC236}">
                <a16:creationId xmlns:a16="http://schemas.microsoft.com/office/drawing/2014/main" id="{1AE2B706-2DA0-450E-8FF7-B5FF5639EBC0}"/>
              </a:ext>
            </a:extLst>
          </p:cNvPr>
          <p:cNvSpPr/>
          <p:nvPr/>
        </p:nvSpPr>
        <p:spPr bwMode="auto">
          <a:xfrm>
            <a:off x="1905713" y="4775477"/>
            <a:ext cx="838200" cy="45339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sp>
        <p:nvSpPr>
          <p:cNvPr id="71" name="Rectangle 95">
            <a:extLst>
              <a:ext uri="{FF2B5EF4-FFF2-40B4-BE49-F238E27FC236}">
                <a16:creationId xmlns:a16="http://schemas.microsoft.com/office/drawing/2014/main" id="{CEF1B38E-0F30-45B9-AF02-B97B6D54BA7F}"/>
              </a:ext>
            </a:extLst>
          </p:cNvPr>
          <p:cNvSpPr/>
          <p:nvPr/>
        </p:nvSpPr>
        <p:spPr bwMode="auto">
          <a:xfrm>
            <a:off x="1907430" y="5229613"/>
            <a:ext cx="838200" cy="45339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grpSp>
        <p:nvGrpSpPr>
          <p:cNvPr id="74" name="Group 98">
            <a:extLst>
              <a:ext uri="{FF2B5EF4-FFF2-40B4-BE49-F238E27FC236}">
                <a16:creationId xmlns:a16="http://schemas.microsoft.com/office/drawing/2014/main" id="{98BFFEF1-66D1-4196-B873-1DF48CD4F426}"/>
              </a:ext>
            </a:extLst>
          </p:cNvPr>
          <p:cNvGrpSpPr/>
          <p:nvPr/>
        </p:nvGrpSpPr>
        <p:grpSpPr>
          <a:xfrm>
            <a:off x="2898030" y="6172200"/>
            <a:ext cx="2057400" cy="369332"/>
            <a:chOff x="1981200" y="5589508"/>
            <a:chExt cx="2057400" cy="369332"/>
          </a:xfrm>
        </p:grpSpPr>
        <p:cxnSp>
          <p:nvCxnSpPr>
            <p:cNvPr id="75" name="Straight Arrow Connector 99">
              <a:extLst>
                <a:ext uri="{FF2B5EF4-FFF2-40B4-BE49-F238E27FC236}">
                  <a16:creationId xmlns:a16="http://schemas.microsoft.com/office/drawing/2014/main" id="{B4848462-536B-42B1-8802-FD7710AD7264}"/>
                </a:ext>
              </a:extLst>
            </p:cNvPr>
            <p:cNvCxnSpPr/>
            <p:nvPr/>
          </p:nvCxnSpPr>
          <p:spPr bwMode="auto">
            <a:xfrm>
              <a:off x="1981200" y="5958840"/>
              <a:ext cx="20574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Box 100">
              <a:extLst>
                <a:ext uri="{FF2B5EF4-FFF2-40B4-BE49-F238E27FC236}">
                  <a16:creationId xmlns:a16="http://schemas.microsoft.com/office/drawing/2014/main" id="{CEB5ABA8-60A6-4487-970C-496D1D5D7EAB}"/>
                </a:ext>
              </a:extLst>
            </p:cNvPr>
            <p:cNvSpPr txBox="1"/>
            <p:nvPr/>
          </p:nvSpPr>
          <p:spPr>
            <a:xfrm>
              <a:off x="2786426" y="5589508"/>
              <a:ext cx="620683" cy="369332"/>
            </a:xfrm>
            <a:prstGeom prst="rect">
              <a:avLst/>
            </a:prstGeom>
            <a:noFill/>
          </p:spPr>
          <p:txBody>
            <a:bodyPr wrap="none" rtlCol="0">
              <a:spAutoFit/>
            </a:bodyPr>
            <a:lstStyle/>
            <a:p>
              <a:r>
                <a:rPr lang="en-US" dirty="0">
                  <a:solidFill>
                    <a:srgbClr val="000000"/>
                  </a:solidFill>
                </a:rPr>
                <a:t>time</a:t>
              </a:r>
            </a:p>
          </p:txBody>
        </p:sp>
      </p:grpSp>
      <p:sp>
        <p:nvSpPr>
          <p:cNvPr id="79" name="Rounded Rectangle 103">
            <a:extLst>
              <a:ext uri="{FF2B5EF4-FFF2-40B4-BE49-F238E27FC236}">
                <a16:creationId xmlns:a16="http://schemas.microsoft.com/office/drawing/2014/main" id="{DBC243FF-81B1-4D26-9731-101FF1741806}"/>
              </a:ext>
            </a:extLst>
          </p:cNvPr>
          <p:cNvSpPr/>
          <p:nvPr/>
        </p:nvSpPr>
        <p:spPr bwMode="auto">
          <a:xfrm>
            <a:off x="2898030" y="3869443"/>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1</a:t>
            </a:r>
          </a:p>
        </p:txBody>
      </p:sp>
      <p:sp>
        <p:nvSpPr>
          <p:cNvPr id="80" name="Rounded Rectangle 104">
            <a:extLst>
              <a:ext uri="{FF2B5EF4-FFF2-40B4-BE49-F238E27FC236}">
                <a16:creationId xmlns:a16="http://schemas.microsoft.com/office/drawing/2014/main" id="{2135FB33-1AA7-4245-96DC-D0352C877884}"/>
              </a:ext>
            </a:extLst>
          </p:cNvPr>
          <p:cNvSpPr/>
          <p:nvPr/>
        </p:nvSpPr>
        <p:spPr bwMode="auto">
          <a:xfrm>
            <a:off x="3632598" y="3869443"/>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2</a:t>
            </a:r>
          </a:p>
        </p:txBody>
      </p:sp>
      <p:sp>
        <p:nvSpPr>
          <p:cNvPr id="83" name="Rounded Rectangle 107">
            <a:extLst>
              <a:ext uri="{FF2B5EF4-FFF2-40B4-BE49-F238E27FC236}">
                <a16:creationId xmlns:a16="http://schemas.microsoft.com/office/drawing/2014/main" id="{A8B2290B-84D2-42FB-9EED-FF585EA701A6}"/>
              </a:ext>
            </a:extLst>
          </p:cNvPr>
          <p:cNvSpPr/>
          <p:nvPr/>
        </p:nvSpPr>
        <p:spPr bwMode="auto">
          <a:xfrm>
            <a:off x="4364118" y="3885290"/>
            <a:ext cx="381000" cy="3810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zh-CN" sz="1600" b="1" dirty="0">
                <a:solidFill>
                  <a:srgbClr val="000000"/>
                </a:solidFill>
              </a:rPr>
              <a:t>N</a:t>
            </a:r>
            <a:r>
              <a:rPr lang="en-US" altLang="zh-CN" sz="1600" b="1" baseline="-25000" dirty="0">
                <a:solidFill>
                  <a:srgbClr val="000000"/>
                </a:solidFill>
              </a:rPr>
              <a:t>0</a:t>
            </a:r>
            <a:endParaRPr lang="en-US" sz="1600" b="1" baseline="-25000" dirty="0">
              <a:solidFill>
                <a:srgbClr val="000000"/>
              </a:solidFill>
            </a:endParaRPr>
          </a:p>
        </p:txBody>
      </p:sp>
      <p:cxnSp>
        <p:nvCxnSpPr>
          <p:cNvPr id="84" name="Straight Arrow Connector 108">
            <a:extLst>
              <a:ext uri="{FF2B5EF4-FFF2-40B4-BE49-F238E27FC236}">
                <a16:creationId xmlns:a16="http://schemas.microsoft.com/office/drawing/2014/main" id="{52A320E0-F376-478F-85B9-7D2FB0CB8DDE}"/>
              </a:ext>
            </a:extLst>
          </p:cNvPr>
          <p:cNvCxnSpPr>
            <a:stCxn id="79" idx="3"/>
            <a:endCxn id="80" idx="1"/>
          </p:cNvCxnSpPr>
          <p:nvPr/>
        </p:nvCxnSpPr>
        <p:spPr bwMode="auto">
          <a:xfrm>
            <a:off x="3279030" y="4059943"/>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109">
            <a:extLst>
              <a:ext uri="{FF2B5EF4-FFF2-40B4-BE49-F238E27FC236}">
                <a16:creationId xmlns:a16="http://schemas.microsoft.com/office/drawing/2014/main" id="{41F46298-14C1-41EB-93E4-31E7C27AECEB}"/>
              </a:ext>
            </a:extLst>
          </p:cNvPr>
          <p:cNvCxnSpPr/>
          <p:nvPr/>
        </p:nvCxnSpPr>
        <p:spPr bwMode="auto">
          <a:xfrm>
            <a:off x="4013598" y="4070455"/>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Rounded Rectangle 103">
            <a:extLst>
              <a:ext uri="{FF2B5EF4-FFF2-40B4-BE49-F238E27FC236}">
                <a16:creationId xmlns:a16="http://schemas.microsoft.com/office/drawing/2014/main" id="{412D83F7-F546-4690-891B-6F453F56B30A}"/>
              </a:ext>
            </a:extLst>
          </p:cNvPr>
          <p:cNvSpPr/>
          <p:nvPr/>
        </p:nvSpPr>
        <p:spPr bwMode="auto">
          <a:xfrm>
            <a:off x="3632598" y="4343488"/>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1</a:t>
            </a:r>
          </a:p>
        </p:txBody>
      </p:sp>
      <p:sp>
        <p:nvSpPr>
          <p:cNvPr id="140" name="Rounded Rectangle 104">
            <a:extLst>
              <a:ext uri="{FF2B5EF4-FFF2-40B4-BE49-F238E27FC236}">
                <a16:creationId xmlns:a16="http://schemas.microsoft.com/office/drawing/2014/main" id="{38055CB6-C9CB-4C54-B03A-997BD875BC72}"/>
              </a:ext>
            </a:extLst>
          </p:cNvPr>
          <p:cNvSpPr/>
          <p:nvPr/>
        </p:nvSpPr>
        <p:spPr bwMode="auto">
          <a:xfrm>
            <a:off x="4367166" y="4343488"/>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2</a:t>
            </a:r>
          </a:p>
        </p:txBody>
      </p:sp>
      <p:sp>
        <p:nvSpPr>
          <p:cNvPr id="141" name="Rounded Rectangle 107">
            <a:extLst>
              <a:ext uri="{FF2B5EF4-FFF2-40B4-BE49-F238E27FC236}">
                <a16:creationId xmlns:a16="http://schemas.microsoft.com/office/drawing/2014/main" id="{41D0203A-A02E-4792-ABD5-AED073C86569}"/>
              </a:ext>
            </a:extLst>
          </p:cNvPr>
          <p:cNvSpPr/>
          <p:nvPr/>
        </p:nvSpPr>
        <p:spPr bwMode="auto">
          <a:xfrm>
            <a:off x="5098686" y="4369155"/>
            <a:ext cx="381000" cy="3810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zh-CN" sz="1600" b="1" dirty="0">
                <a:solidFill>
                  <a:srgbClr val="000000"/>
                </a:solidFill>
              </a:rPr>
              <a:t>N</a:t>
            </a:r>
            <a:r>
              <a:rPr lang="en-US" altLang="zh-CN" sz="1600" b="1" baseline="-25000" dirty="0">
                <a:solidFill>
                  <a:srgbClr val="000000"/>
                </a:solidFill>
              </a:rPr>
              <a:t>0</a:t>
            </a:r>
            <a:endParaRPr lang="en-US" sz="1600" b="1" baseline="-25000" dirty="0">
              <a:solidFill>
                <a:srgbClr val="000000"/>
              </a:solidFill>
            </a:endParaRPr>
          </a:p>
        </p:txBody>
      </p:sp>
      <p:cxnSp>
        <p:nvCxnSpPr>
          <p:cNvPr id="142" name="Straight Arrow Connector 108">
            <a:extLst>
              <a:ext uri="{FF2B5EF4-FFF2-40B4-BE49-F238E27FC236}">
                <a16:creationId xmlns:a16="http://schemas.microsoft.com/office/drawing/2014/main" id="{F50B76C8-8266-46D0-AF88-4793B2EFADF7}"/>
              </a:ext>
            </a:extLst>
          </p:cNvPr>
          <p:cNvCxnSpPr>
            <a:stCxn id="139" idx="3"/>
            <a:endCxn id="140" idx="1"/>
          </p:cNvCxnSpPr>
          <p:nvPr/>
        </p:nvCxnSpPr>
        <p:spPr bwMode="auto">
          <a:xfrm>
            <a:off x="4013598" y="4533988"/>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Straight Arrow Connector 109">
            <a:extLst>
              <a:ext uri="{FF2B5EF4-FFF2-40B4-BE49-F238E27FC236}">
                <a16:creationId xmlns:a16="http://schemas.microsoft.com/office/drawing/2014/main" id="{B9A13E87-8ECD-47EA-83A9-8B59904ECD1A}"/>
              </a:ext>
            </a:extLst>
          </p:cNvPr>
          <p:cNvCxnSpPr/>
          <p:nvPr/>
        </p:nvCxnSpPr>
        <p:spPr bwMode="auto">
          <a:xfrm>
            <a:off x="4748166" y="4554320"/>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4" name="组合 143">
            <a:extLst>
              <a:ext uri="{FF2B5EF4-FFF2-40B4-BE49-F238E27FC236}">
                <a16:creationId xmlns:a16="http://schemas.microsoft.com/office/drawing/2014/main" id="{9C0BC434-591E-498D-B106-80FFF4C6BDED}"/>
              </a:ext>
            </a:extLst>
          </p:cNvPr>
          <p:cNvGrpSpPr/>
          <p:nvPr/>
        </p:nvGrpSpPr>
        <p:grpSpPr>
          <a:xfrm>
            <a:off x="4365642" y="4814425"/>
            <a:ext cx="1847088" cy="397569"/>
            <a:chOff x="1751012" y="3333066"/>
            <a:chExt cx="1847088" cy="397569"/>
          </a:xfrm>
        </p:grpSpPr>
        <p:sp>
          <p:nvSpPr>
            <p:cNvPr id="145" name="Rounded Rectangle 103">
              <a:extLst>
                <a:ext uri="{FF2B5EF4-FFF2-40B4-BE49-F238E27FC236}">
                  <a16:creationId xmlns:a16="http://schemas.microsoft.com/office/drawing/2014/main" id="{24FC72B6-9FDE-476B-939B-D1987308EDD8}"/>
                </a:ext>
              </a:extLst>
            </p:cNvPr>
            <p:cNvSpPr/>
            <p:nvPr/>
          </p:nvSpPr>
          <p:spPr bwMode="auto">
            <a:xfrm>
              <a:off x="1751012"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1</a:t>
              </a:r>
            </a:p>
          </p:txBody>
        </p:sp>
        <p:sp>
          <p:nvSpPr>
            <p:cNvPr id="146" name="Rounded Rectangle 104">
              <a:extLst>
                <a:ext uri="{FF2B5EF4-FFF2-40B4-BE49-F238E27FC236}">
                  <a16:creationId xmlns:a16="http://schemas.microsoft.com/office/drawing/2014/main" id="{3861E63C-974C-4B5C-A996-7A6A8DF1EFC0}"/>
                </a:ext>
              </a:extLst>
            </p:cNvPr>
            <p:cNvSpPr/>
            <p:nvPr/>
          </p:nvSpPr>
          <p:spPr bwMode="auto">
            <a:xfrm>
              <a:off x="2485580"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2</a:t>
              </a:r>
            </a:p>
          </p:txBody>
        </p:sp>
        <p:sp>
          <p:nvSpPr>
            <p:cNvPr id="147" name="Rounded Rectangle 107">
              <a:extLst>
                <a:ext uri="{FF2B5EF4-FFF2-40B4-BE49-F238E27FC236}">
                  <a16:creationId xmlns:a16="http://schemas.microsoft.com/office/drawing/2014/main" id="{F7208E01-BF17-498D-9460-F2626468E675}"/>
                </a:ext>
              </a:extLst>
            </p:cNvPr>
            <p:cNvSpPr/>
            <p:nvPr/>
          </p:nvSpPr>
          <p:spPr bwMode="auto">
            <a:xfrm>
              <a:off x="3217100" y="3349635"/>
              <a:ext cx="381000" cy="3810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zh-CN" sz="1600" b="1" dirty="0">
                  <a:solidFill>
                    <a:srgbClr val="000000"/>
                  </a:solidFill>
                </a:rPr>
                <a:t> N</a:t>
              </a:r>
              <a:r>
                <a:rPr lang="en-US" altLang="zh-CN" sz="1600" b="1" baseline="-25000" dirty="0">
                  <a:solidFill>
                    <a:srgbClr val="000000"/>
                  </a:solidFill>
                </a:rPr>
                <a:t>0</a:t>
              </a:r>
              <a:endParaRPr lang="en-US" sz="1600" b="1" baseline="-25000" dirty="0">
                <a:solidFill>
                  <a:srgbClr val="000000"/>
                </a:solidFill>
              </a:endParaRPr>
            </a:p>
          </p:txBody>
        </p:sp>
        <p:cxnSp>
          <p:nvCxnSpPr>
            <p:cNvPr id="148" name="Straight Arrow Connector 108">
              <a:extLst>
                <a:ext uri="{FF2B5EF4-FFF2-40B4-BE49-F238E27FC236}">
                  <a16:creationId xmlns:a16="http://schemas.microsoft.com/office/drawing/2014/main" id="{6DA18E68-18E9-403E-AC1D-0C326AB240CC}"/>
                </a:ext>
              </a:extLst>
            </p:cNvPr>
            <p:cNvCxnSpPr>
              <a:stCxn id="145" idx="3"/>
              <a:endCxn id="146" idx="1"/>
            </p:cNvCxnSpPr>
            <p:nvPr/>
          </p:nvCxnSpPr>
          <p:spPr bwMode="auto">
            <a:xfrm>
              <a:off x="2132012" y="3523566"/>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Arrow Connector 109">
              <a:extLst>
                <a:ext uri="{FF2B5EF4-FFF2-40B4-BE49-F238E27FC236}">
                  <a16:creationId xmlns:a16="http://schemas.microsoft.com/office/drawing/2014/main" id="{EC8C452A-E2AD-4A39-8E5B-1143BC895D87}"/>
                </a:ext>
              </a:extLst>
            </p:cNvPr>
            <p:cNvCxnSpPr/>
            <p:nvPr/>
          </p:nvCxnSpPr>
          <p:spPr bwMode="auto">
            <a:xfrm>
              <a:off x="2866580" y="3534800"/>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0" name="组合 149">
            <a:extLst>
              <a:ext uri="{FF2B5EF4-FFF2-40B4-BE49-F238E27FC236}">
                <a16:creationId xmlns:a16="http://schemas.microsoft.com/office/drawing/2014/main" id="{74511138-9FE1-4E55-8A10-CFBEC5997FBB}"/>
              </a:ext>
            </a:extLst>
          </p:cNvPr>
          <p:cNvGrpSpPr/>
          <p:nvPr/>
        </p:nvGrpSpPr>
        <p:grpSpPr>
          <a:xfrm>
            <a:off x="5098686" y="5266000"/>
            <a:ext cx="1847088" cy="397569"/>
            <a:chOff x="1751012" y="3333066"/>
            <a:chExt cx="1847088" cy="397569"/>
          </a:xfrm>
        </p:grpSpPr>
        <p:sp>
          <p:nvSpPr>
            <p:cNvPr id="151" name="Rounded Rectangle 103">
              <a:extLst>
                <a:ext uri="{FF2B5EF4-FFF2-40B4-BE49-F238E27FC236}">
                  <a16:creationId xmlns:a16="http://schemas.microsoft.com/office/drawing/2014/main" id="{65F1BE2E-FA90-4111-A414-E7ADAE940BB5}"/>
                </a:ext>
              </a:extLst>
            </p:cNvPr>
            <p:cNvSpPr/>
            <p:nvPr/>
          </p:nvSpPr>
          <p:spPr bwMode="auto">
            <a:xfrm>
              <a:off x="1751012"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1</a:t>
              </a:r>
            </a:p>
          </p:txBody>
        </p:sp>
        <p:sp>
          <p:nvSpPr>
            <p:cNvPr id="152" name="Rounded Rectangle 104">
              <a:extLst>
                <a:ext uri="{FF2B5EF4-FFF2-40B4-BE49-F238E27FC236}">
                  <a16:creationId xmlns:a16="http://schemas.microsoft.com/office/drawing/2014/main" id="{46279BA0-F7AC-49B0-AE7F-9F34907F3BFA}"/>
                </a:ext>
              </a:extLst>
            </p:cNvPr>
            <p:cNvSpPr/>
            <p:nvPr/>
          </p:nvSpPr>
          <p:spPr bwMode="auto">
            <a:xfrm>
              <a:off x="2485580"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2</a:t>
              </a:r>
            </a:p>
          </p:txBody>
        </p:sp>
        <p:sp>
          <p:nvSpPr>
            <p:cNvPr id="153" name="Rounded Rectangle 107">
              <a:extLst>
                <a:ext uri="{FF2B5EF4-FFF2-40B4-BE49-F238E27FC236}">
                  <a16:creationId xmlns:a16="http://schemas.microsoft.com/office/drawing/2014/main" id="{2173369C-F908-4819-B344-389DE8856DDA}"/>
                </a:ext>
              </a:extLst>
            </p:cNvPr>
            <p:cNvSpPr/>
            <p:nvPr/>
          </p:nvSpPr>
          <p:spPr bwMode="auto">
            <a:xfrm>
              <a:off x="3217100" y="3349635"/>
              <a:ext cx="381000" cy="3810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zh-CN" sz="1600" b="1" dirty="0">
                  <a:solidFill>
                    <a:srgbClr val="000000"/>
                  </a:solidFill>
                </a:rPr>
                <a:t>N</a:t>
              </a:r>
              <a:r>
                <a:rPr lang="en-US" altLang="zh-CN" sz="1600" b="1" baseline="-25000" dirty="0">
                  <a:solidFill>
                    <a:srgbClr val="000000"/>
                  </a:solidFill>
                </a:rPr>
                <a:t>0</a:t>
              </a:r>
              <a:endParaRPr lang="en-US" sz="1600" b="1" baseline="-25000" dirty="0">
                <a:solidFill>
                  <a:srgbClr val="000000"/>
                </a:solidFill>
              </a:endParaRPr>
            </a:p>
          </p:txBody>
        </p:sp>
        <p:cxnSp>
          <p:nvCxnSpPr>
            <p:cNvPr id="154" name="Straight Arrow Connector 108">
              <a:extLst>
                <a:ext uri="{FF2B5EF4-FFF2-40B4-BE49-F238E27FC236}">
                  <a16:creationId xmlns:a16="http://schemas.microsoft.com/office/drawing/2014/main" id="{945DE325-9CF3-4506-965E-A760FA806591}"/>
                </a:ext>
              </a:extLst>
            </p:cNvPr>
            <p:cNvCxnSpPr>
              <a:stCxn id="151" idx="3"/>
              <a:endCxn id="152" idx="1"/>
            </p:cNvCxnSpPr>
            <p:nvPr/>
          </p:nvCxnSpPr>
          <p:spPr bwMode="auto">
            <a:xfrm>
              <a:off x="2132012" y="3523566"/>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Arrow Connector 109">
              <a:extLst>
                <a:ext uri="{FF2B5EF4-FFF2-40B4-BE49-F238E27FC236}">
                  <a16:creationId xmlns:a16="http://schemas.microsoft.com/office/drawing/2014/main" id="{1864F96A-5203-4B94-8595-DA01B0C23671}"/>
                </a:ext>
              </a:extLst>
            </p:cNvPr>
            <p:cNvCxnSpPr/>
            <p:nvPr/>
          </p:nvCxnSpPr>
          <p:spPr bwMode="auto">
            <a:xfrm>
              <a:off x="2866580" y="3534800"/>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8" name="TextBox 162">
            <a:extLst>
              <a:ext uri="{FF2B5EF4-FFF2-40B4-BE49-F238E27FC236}">
                <a16:creationId xmlns:a16="http://schemas.microsoft.com/office/drawing/2014/main" id="{8971AF9D-594E-46D6-AF4E-90A05E50B016}"/>
              </a:ext>
            </a:extLst>
          </p:cNvPr>
          <p:cNvSpPr txBox="1"/>
          <p:nvPr/>
        </p:nvSpPr>
        <p:spPr>
          <a:xfrm>
            <a:off x="3149234" y="3581400"/>
            <a:ext cx="619080" cy="307777"/>
          </a:xfrm>
          <a:prstGeom prst="rect">
            <a:avLst/>
          </a:prstGeom>
          <a:noFill/>
        </p:spPr>
        <p:txBody>
          <a:bodyPr wrap="none" rtlCol="0">
            <a:spAutoFit/>
          </a:bodyPr>
          <a:lstStyle/>
          <a:p>
            <a:r>
              <a:rPr lang="en-US" sz="1400" dirty="0">
                <a:solidFill>
                  <a:srgbClr val="3333CC"/>
                </a:solidFill>
              </a:rPr>
              <a:t>a</a:t>
            </a:r>
            <a:r>
              <a:rPr lang="en-US" sz="1400" baseline="-25000" dirty="0">
                <a:solidFill>
                  <a:srgbClr val="3333CC"/>
                </a:solidFill>
              </a:rPr>
              <a:t>1</a:t>
            </a:r>
            <a:r>
              <a:rPr lang="en-US" sz="1400" dirty="0">
                <a:solidFill>
                  <a:srgbClr val="3333CC"/>
                </a:solidFill>
              </a:rPr>
              <a:t>b</a:t>
            </a:r>
            <a:r>
              <a:rPr lang="en-US" sz="1400" baseline="-25000" dirty="0">
                <a:solidFill>
                  <a:srgbClr val="3333CC"/>
                </a:solidFill>
              </a:rPr>
              <a:t>1,0</a:t>
            </a:r>
          </a:p>
        </p:txBody>
      </p:sp>
      <p:sp>
        <p:nvSpPr>
          <p:cNvPr id="219" name="TextBox 163">
            <a:extLst>
              <a:ext uri="{FF2B5EF4-FFF2-40B4-BE49-F238E27FC236}">
                <a16:creationId xmlns:a16="http://schemas.microsoft.com/office/drawing/2014/main" id="{0F06FD3D-1EFD-475D-86AC-CA0B0B6A2B38}"/>
              </a:ext>
            </a:extLst>
          </p:cNvPr>
          <p:cNvSpPr txBox="1"/>
          <p:nvPr/>
        </p:nvSpPr>
        <p:spPr>
          <a:xfrm>
            <a:off x="3717523" y="3583655"/>
            <a:ext cx="1157689" cy="307777"/>
          </a:xfrm>
          <a:prstGeom prst="rect">
            <a:avLst/>
          </a:prstGeom>
          <a:noFill/>
        </p:spPr>
        <p:txBody>
          <a:bodyPr wrap="none" rtlCol="0">
            <a:spAutoFit/>
          </a:bodyPr>
          <a:lstStyle/>
          <a:p>
            <a:r>
              <a:rPr lang="en-US" sz="1400" dirty="0">
                <a:solidFill>
                  <a:srgbClr val="7030A0"/>
                </a:solidFill>
              </a:rPr>
              <a:t>a</a:t>
            </a:r>
            <a:r>
              <a:rPr lang="en-US" sz="1400" baseline="-25000" dirty="0">
                <a:solidFill>
                  <a:srgbClr val="7030A0"/>
                </a:solidFill>
              </a:rPr>
              <a:t>1</a:t>
            </a:r>
            <a:r>
              <a:rPr lang="en-US" sz="1400" dirty="0">
                <a:solidFill>
                  <a:srgbClr val="7030A0"/>
                </a:solidFill>
              </a:rPr>
              <a:t>b</a:t>
            </a:r>
            <a:r>
              <a:rPr lang="en-US" sz="1400" baseline="-25000" dirty="0">
                <a:solidFill>
                  <a:srgbClr val="7030A0"/>
                </a:solidFill>
              </a:rPr>
              <a:t>1,0</a:t>
            </a:r>
            <a:r>
              <a:rPr lang="en-US" sz="1400" dirty="0">
                <a:solidFill>
                  <a:srgbClr val="7030A0"/>
                </a:solidFill>
              </a:rPr>
              <a:t>+a</a:t>
            </a:r>
            <a:r>
              <a:rPr lang="en-US" sz="1400" baseline="-25000" dirty="0">
                <a:solidFill>
                  <a:srgbClr val="7030A0"/>
                </a:solidFill>
              </a:rPr>
              <a:t>2</a:t>
            </a:r>
            <a:r>
              <a:rPr lang="en-US" sz="1400" dirty="0">
                <a:solidFill>
                  <a:srgbClr val="7030A0"/>
                </a:solidFill>
              </a:rPr>
              <a:t>b</a:t>
            </a:r>
            <a:r>
              <a:rPr lang="en-US" sz="1400" baseline="-25000" dirty="0">
                <a:solidFill>
                  <a:srgbClr val="7030A0"/>
                </a:solidFill>
              </a:rPr>
              <a:t>2,0</a:t>
            </a:r>
          </a:p>
        </p:txBody>
      </p:sp>
      <p:sp>
        <p:nvSpPr>
          <p:cNvPr id="220" name="Rectangle 95">
            <a:extLst>
              <a:ext uri="{FF2B5EF4-FFF2-40B4-BE49-F238E27FC236}">
                <a16:creationId xmlns:a16="http://schemas.microsoft.com/office/drawing/2014/main" id="{C8669166-4DF8-4EE4-96A6-01A6687590E5}"/>
              </a:ext>
            </a:extLst>
          </p:cNvPr>
          <p:cNvSpPr/>
          <p:nvPr/>
        </p:nvSpPr>
        <p:spPr bwMode="auto">
          <a:xfrm>
            <a:off x="1907430" y="5683003"/>
            <a:ext cx="838200" cy="45339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sp>
        <p:nvSpPr>
          <p:cNvPr id="221" name="Rectangle 95">
            <a:extLst>
              <a:ext uri="{FF2B5EF4-FFF2-40B4-BE49-F238E27FC236}">
                <a16:creationId xmlns:a16="http://schemas.microsoft.com/office/drawing/2014/main" id="{3CCD2A27-A3C2-4973-89A6-988643738260}"/>
              </a:ext>
            </a:extLst>
          </p:cNvPr>
          <p:cNvSpPr/>
          <p:nvPr/>
        </p:nvSpPr>
        <p:spPr bwMode="auto">
          <a:xfrm>
            <a:off x="1903412" y="6137886"/>
            <a:ext cx="838200" cy="45339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grpSp>
        <p:nvGrpSpPr>
          <p:cNvPr id="222" name="组合 221">
            <a:extLst>
              <a:ext uri="{FF2B5EF4-FFF2-40B4-BE49-F238E27FC236}">
                <a16:creationId xmlns:a16="http://schemas.microsoft.com/office/drawing/2014/main" id="{7F128313-CF88-4745-93D2-0665000A4084}"/>
              </a:ext>
            </a:extLst>
          </p:cNvPr>
          <p:cNvGrpSpPr/>
          <p:nvPr/>
        </p:nvGrpSpPr>
        <p:grpSpPr>
          <a:xfrm>
            <a:off x="5839448" y="5718858"/>
            <a:ext cx="1847088" cy="397569"/>
            <a:chOff x="1751012" y="3333066"/>
            <a:chExt cx="1847088" cy="397569"/>
          </a:xfrm>
        </p:grpSpPr>
        <p:sp>
          <p:nvSpPr>
            <p:cNvPr id="223" name="Rounded Rectangle 103">
              <a:extLst>
                <a:ext uri="{FF2B5EF4-FFF2-40B4-BE49-F238E27FC236}">
                  <a16:creationId xmlns:a16="http://schemas.microsoft.com/office/drawing/2014/main" id="{44871251-1546-421C-BCFB-6E95AEE83AD6}"/>
                </a:ext>
              </a:extLst>
            </p:cNvPr>
            <p:cNvSpPr/>
            <p:nvPr/>
          </p:nvSpPr>
          <p:spPr bwMode="auto">
            <a:xfrm>
              <a:off x="1751012"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1</a:t>
              </a:r>
            </a:p>
          </p:txBody>
        </p:sp>
        <p:sp>
          <p:nvSpPr>
            <p:cNvPr id="224" name="Rounded Rectangle 104">
              <a:extLst>
                <a:ext uri="{FF2B5EF4-FFF2-40B4-BE49-F238E27FC236}">
                  <a16:creationId xmlns:a16="http://schemas.microsoft.com/office/drawing/2014/main" id="{40D537D9-3C9D-4D45-B5F6-422BBCA3B939}"/>
                </a:ext>
              </a:extLst>
            </p:cNvPr>
            <p:cNvSpPr/>
            <p:nvPr/>
          </p:nvSpPr>
          <p:spPr bwMode="auto">
            <a:xfrm>
              <a:off x="2485580"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2</a:t>
              </a:r>
            </a:p>
          </p:txBody>
        </p:sp>
        <p:sp>
          <p:nvSpPr>
            <p:cNvPr id="225" name="Rounded Rectangle 107">
              <a:extLst>
                <a:ext uri="{FF2B5EF4-FFF2-40B4-BE49-F238E27FC236}">
                  <a16:creationId xmlns:a16="http://schemas.microsoft.com/office/drawing/2014/main" id="{B4EBA74D-A5CB-4C92-916F-D39AC7E0A787}"/>
                </a:ext>
              </a:extLst>
            </p:cNvPr>
            <p:cNvSpPr/>
            <p:nvPr/>
          </p:nvSpPr>
          <p:spPr bwMode="auto">
            <a:xfrm>
              <a:off x="3217100" y="3349635"/>
              <a:ext cx="381000" cy="3810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zh-CN" sz="1600" b="1" dirty="0">
                  <a:solidFill>
                    <a:srgbClr val="000000"/>
                  </a:solidFill>
                </a:rPr>
                <a:t>N</a:t>
              </a:r>
              <a:r>
                <a:rPr lang="en-US" altLang="zh-CN" sz="1600" b="1" baseline="-25000" dirty="0">
                  <a:solidFill>
                    <a:srgbClr val="000000"/>
                  </a:solidFill>
                </a:rPr>
                <a:t>0</a:t>
              </a:r>
              <a:endParaRPr lang="en-US" sz="1600" b="1" baseline="-25000" dirty="0">
                <a:solidFill>
                  <a:srgbClr val="000000"/>
                </a:solidFill>
              </a:endParaRPr>
            </a:p>
          </p:txBody>
        </p:sp>
        <p:cxnSp>
          <p:nvCxnSpPr>
            <p:cNvPr id="226" name="Straight Arrow Connector 108">
              <a:extLst>
                <a:ext uri="{FF2B5EF4-FFF2-40B4-BE49-F238E27FC236}">
                  <a16:creationId xmlns:a16="http://schemas.microsoft.com/office/drawing/2014/main" id="{3148677D-24C9-4DFB-9DA4-2368533F6DA3}"/>
                </a:ext>
              </a:extLst>
            </p:cNvPr>
            <p:cNvCxnSpPr>
              <a:stCxn id="223" idx="3"/>
              <a:endCxn id="224" idx="1"/>
            </p:cNvCxnSpPr>
            <p:nvPr/>
          </p:nvCxnSpPr>
          <p:spPr bwMode="auto">
            <a:xfrm>
              <a:off x="2132012" y="3523566"/>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7" name="Straight Arrow Connector 109">
              <a:extLst>
                <a:ext uri="{FF2B5EF4-FFF2-40B4-BE49-F238E27FC236}">
                  <a16:creationId xmlns:a16="http://schemas.microsoft.com/office/drawing/2014/main" id="{C5E9FF9C-58EF-4BAF-93BD-DF2E84ED15CD}"/>
                </a:ext>
              </a:extLst>
            </p:cNvPr>
            <p:cNvCxnSpPr/>
            <p:nvPr/>
          </p:nvCxnSpPr>
          <p:spPr bwMode="auto">
            <a:xfrm>
              <a:off x="2866580" y="3534800"/>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8" name="组合 227">
            <a:extLst>
              <a:ext uri="{FF2B5EF4-FFF2-40B4-BE49-F238E27FC236}">
                <a16:creationId xmlns:a16="http://schemas.microsoft.com/office/drawing/2014/main" id="{1064B228-1CAE-4B71-9B8E-BF18E328F0BF}"/>
              </a:ext>
            </a:extLst>
          </p:cNvPr>
          <p:cNvGrpSpPr/>
          <p:nvPr/>
        </p:nvGrpSpPr>
        <p:grpSpPr>
          <a:xfrm>
            <a:off x="6572492" y="6164303"/>
            <a:ext cx="1847088" cy="397569"/>
            <a:chOff x="1751012" y="3333066"/>
            <a:chExt cx="1847088" cy="397569"/>
          </a:xfrm>
        </p:grpSpPr>
        <p:sp>
          <p:nvSpPr>
            <p:cNvPr id="229" name="Rounded Rectangle 103">
              <a:extLst>
                <a:ext uri="{FF2B5EF4-FFF2-40B4-BE49-F238E27FC236}">
                  <a16:creationId xmlns:a16="http://schemas.microsoft.com/office/drawing/2014/main" id="{9DCAD857-6764-42D8-B539-6F1DF7BE0E7C}"/>
                </a:ext>
              </a:extLst>
            </p:cNvPr>
            <p:cNvSpPr/>
            <p:nvPr/>
          </p:nvSpPr>
          <p:spPr bwMode="auto">
            <a:xfrm>
              <a:off x="1751012"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1</a:t>
              </a:r>
            </a:p>
          </p:txBody>
        </p:sp>
        <p:sp>
          <p:nvSpPr>
            <p:cNvPr id="230" name="Rounded Rectangle 104">
              <a:extLst>
                <a:ext uri="{FF2B5EF4-FFF2-40B4-BE49-F238E27FC236}">
                  <a16:creationId xmlns:a16="http://schemas.microsoft.com/office/drawing/2014/main" id="{1D2E2BA0-03B1-42DC-A761-530033765F3B}"/>
                </a:ext>
              </a:extLst>
            </p:cNvPr>
            <p:cNvSpPr/>
            <p:nvPr/>
          </p:nvSpPr>
          <p:spPr bwMode="auto">
            <a:xfrm>
              <a:off x="2485580" y="3333066"/>
              <a:ext cx="381000" cy="38100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sz="1600" b="1" dirty="0">
                  <a:solidFill>
                    <a:srgbClr val="000000"/>
                  </a:solidFill>
                </a:rPr>
                <a:t>N</a:t>
              </a:r>
              <a:r>
                <a:rPr lang="en-US" sz="1600" b="1" baseline="-25000" dirty="0">
                  <a:solidFill>
                    <a:srgbClr val="000000"/>
                  </a:solidFill>
                </a:rPr>
                <a:t>2</a:t>
              </a:r>
            </a:p>
          </p:txBody>
        </p:sp>
        <p:sp>
          <p:nvSpPr>
            <p:cNvPr id="231" name="Rounded Rectangle 107">
              <a:extLst>
                <a:ext uri="{FF2B5EF4-FFF2-40B4-BE49-F238E27FC236}">
                  <a16:creationId xmlns:a16="http://schemas.microsoft.com/office/drawing/2014/main" id="{F85B1910-FD7F-40C5-9423-E1A8EBEE65BA}"/>
                </a:ext>
              </a:extLst>
            </p:cNvPr>
            <p:cNvSpPr/>
            <p:nvPr/>
          </p:nvSpPr>
          <p:spPr bwMode="auto">
            <a:xfrm>
              <a:off x="3217100" y="3349635"/>
              <a:ext cx="381000" cy="3810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zh-CN" sz="1600" b="1" dirty="0">
                  <a:solidFill>
                    <a:srgbClr val="000000"/>
                  </a:solidFill>
                </a:rPr>
                <a:t>N</a:t>
              </a:r>
              <a:r>
                <a:rPr lang="en-US" altLang="zh-CN" sz="1600" b="1" baseline="-25000" dirty="0">
                  <a:solidFill>
                    <a:srgbClr val="000000"/>
                  </a:solidFill>
                </a:rPr>
                <a:t>0</a:t>
              </a:r>
              <a:endParaRPr lang="en-US" sz="1600" b="1" baseline="-25000" dirty="0">
                <a:solidFill>
                  <a:srgbClr val="000000"/>
                </a:solidFill>
              </a:endParaRPr>
            </a:p>
          </p:txBody>
        </p:sp>
        <p:cxnSp>
          <p:nvCxnSpPr>
            <p:cNvPr id="232" name="Straight Arrow Connector 108">
              <a:extLst>
                <a:ext uri="{FF2B5EF4-FFF2-40B4-BE49-F238E27FC236}">
                  <a16:creationId xmlns:a16="http://schemas.microsoft.com/office/drawing/2014/main" id="{DE2F2C0D-34A9-4131-AD7A-ADCD1AF6F08D}"/>
                </a:ext>
              </a:extLst>
            </p:cNvPr>
            <p:cNvCxnSpPr>
              <a:stCxn id="229" idx="3"/>
              <a:endCxn id="230" idx="1"/>
            </p:cNvCxnSpPr>
            <p:nvPr/>
          </p:nvCxnSpPr>
          <p:spPr bwMode="auto">
            <a:xfrm>
              <a:off x="2132012" y="3523566"/>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Straight Arrow Connector 109">
              <a:extLst>
                <a:ext uri="{FF2B5EF4-FFF2-40B4-BE49-F238E27FC236}">
                  <a16:creationId xmlns:a16="http://schemas.microsoft.com/office/drawing/2014/main" id="{1912F1A4-F1FA-471E-8594-FBBE234EB8F1}"/>
                </a:ext>
              </a:extLst>
            </p:cNvPr>
            <p:cNvCxnSpPr/>
            <p:nvPr/>
          </p:nvCxnSpPr>
          <p:spPr bwMode="auto">
            <a:xfrm>
              <a:off x="2866580" y="3534800"/>
              <a:ext cx="353568" cy="0"/>
            </a:xfrm>
            <a:prstGeom prst="straightConnector1">
              <a:avLst/>
            </a:prstGeom>
            <a:solidFill>
              <a:schemeClr val="accent1"/>
            </a:solidFill>
            <a:ln w="254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7" name="文本框 76">
            <a:extLst>
              <a:ext uri="{FF2B5EF4-FFF2-40B4-BE49-F238E27FC236}">
                <a16:creationId xmlns:a16="http://schemas.microsoft.com/office/drawing/2014/main" id="{348DEE4F-5F7B-4223-8C55-C112C2659E00}"/>
              </a:ext>
            </a:extLst>
          </p:cNvPr>
          <p:cNvSpPr txBox="1"/>
          <p:nvPr/>
        </p:nvSpPr>
        <p:spPr>
          <a:xfrm>
            <a:off x="6996541" y="3275113"/>
            <a:ext cx="4708340" cy="1569660"/>
          </a:xfrm>
          <a:prstGeom prst="rect">
            <a:avLst/>
          </a:prstGeom>
          <a:noFill/>
        </p:spPr>
        <p:txBody>
          <a:bodyPr wrap="none" rtlCol="0">
            <a:spAutoFit/>
          </a:bodyPr>
          <a:lstStyle/>
          <a:p>
            <a:r>
              <a:rPr lang="en-US" altLang="zh-CN" sz="2400" dirty="0"/>
              <a:t>Example: (4, 2) RS code; </a:t>
            </a:r>
            <a:br>
              <a:rPr lang="en-US" altLang="zh-CN" sz="2400" dirty="0"/>
            </a:br>
            <a:r>
              <a:rPr lang="en-US" altLang="zh-CN" sz="2400" dirty="0"/>
              <a:t>block size = 256 </a:t>
            </a:r>
            <a:r>
              <a:rPr lang="en-US" altLang="zh-CN" sz="2400" dirty="0" err="1"/>
              <a:t>MiB</a:t>
            </a:r>
            <a:endParaRPr lang="en-US" altLang="zh-CN" sz="2400" dirty="0"/>
          </a:p>
          <a:p>
            <a:pPr marL="342900" indent="-342900">
              <a:buFont typeface="Arial" panose="020B0604020202020204" pitchFamily="34" charset="0"/>
              <a:buChar char="•"/>
            </a:pPr>
            <a:r>
              <a:rPr lang="en-US" altLang="zh-CN" sz="2400" dirty="0">
                <a:solidFill>
                  <a:srgbClr val="FF0000"/>
                </a:solidFill>
              </a:rPr>
              <a:t>Repair bandwidth: 512 MiB</a:t>
            </a:r>
          </a:p>
          <a:p>
            <a:pPr marL="342900" indent="-342900">
              <a:buFont typeface="Arial" panose="020B0604020202020204" pitchFamily="34" charset="0"/>
              <a:buChar char="•"/>
            </a:pPr>
            <a:r>
              <a:rPr lang="en-US" altLang="zh-CN" sz="2400" dirty="0">
                <a:solidFill>
                  <a:srgbClr val="FF0000"/>
                </a:solidFill>
              </a:rPr>
              <a:t>Maximum repair load: 256 MiB</a:t>
            </a:r>
            <a:endParaRPr lang="zh-CN" altLang="en-US" sz="2400" dirty="0">
              <a:solidFill>
                <a:srgbClr val="FF0000"/>
              </a:solidFill>
            </a:endParaRPr>
          </a:p>
        </p:txBody>
      </p:sp>
    </p:spTree>
    <p:extLst>
      <p:ext uri="{BB962C8B-B14F-4D97-AF65-F5344CB8AC3E}">
        <p14:creationId xmlns:p14="http://schemas.microsoft.com/office/powerpoint/2010/main" val="225102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579E6-0CA1-49D0-A260-AEB30879E84E}"/>
              </a:ext>
            </a:extLst>
          </p:cNvPr>
          <p:cNvSpPr>
            <a:spLocks noGrp="1"/>
          </p:cNvSpPr>
          <p:nvPr>
            <p:ph type="title"/>
          </p:nvPr>
        </p:nvSpPr>
        <p:spPr/>
        <p:txBody>
          <a:bodyPr/>
          <a:lstStyle/>
          <a:p>
            <a:r>
              <a:rPr lang="en-US" dirty="0"/>
              <a:t>Repair Parallelization for MSR Codes</a:t>
            </a:r>
            <a:endParaRPr lang="en-HK" dirty="0"/>
          </a:p>
        </p:txBody>
      </p:sp>
      <p:sp>
        <p:nvSpPr>
          <p:cNvPr id="3" name="Content Placeholder 2">
            <a:extLst>
              <a:ext uri="{FF2B5EF4-FFF2-40B4-BE49-F238E27FC236}">
                <a16:creationId xmlns:a16="http://schemas.microsoft.com/office/drawing/2014/main" id="{91B11AC6-E6F5-4A19-B6DF-E0D3E1E928A0}"/>
              </a:ext>
            </a:extLst>
          </p:cNvPr>
          <p:cNvSpPr>
            <a:spLocks noGrp="1"/>
          </p:cNvSpPr>
          <p:nvPr>
            <p:ph idx="1"/>
          </p:nvPr>
        </p:nvSpPr>
        <p:spPr>
          <a:xfrm>
            <a:off x="609441" y="1570036"/>
            <a:ext cx="10969943" cy="4678364"/>
          </a:xfrm>
        </p:spPr>
        <p:txBody>
          <a:bodyPr/>
          <a:lstStyle/>
          <a:p>
            <a:r>
              <a:rPr lang="en-US" dirty="0"/>
              <a:t>Can we apply repair pipelining for MSR codes?</a:t>
            </a:r>
          </a:p>
          <a:p>
            <a:pPr lvl="1"/>
            <a:r>
              <a:rPr lang="en-US" dirty="0"/>
              <a:t>Unfortunately, NO.</a:t>
            </a:r>
          </a:p>
          <a:p>
            <a:pPr lvl="1"/>
            <a:r>
              <a:rPr lang="en-US" dirty="0"/>
              <a:t>Repair pipelining relies on </a:t>
            </a:r>
            <a:r>
              <a:rPr lang="en-US" b="1" dirty="0">
                <a:solidFill>
                  <a:srgbClr val="FF0000"/>
                </a:solidFill>
              </a:rPr>
              <a:t>additive associativity</a:t>
            </a:r>
            <a:r>
              <a:rPr lang="en-US" dirty="0"/>
              <a:t> of RS codes</a:t>
            </a:r>
          </a:p>
          <a:p>
            <a:pPr lvl="1"/>
            <a:r>
              <a:rPr lang="en-US" dirty="0"/>
              <a:t>Repair of MSR codes solves a system of linear combinations</a:t>
            </a:r>
          </a:p>
          <a:p>
            <a:pPr lvl="1"/>
            <a:endParaRPr lang="en-US" dirty="0"/>
          </a:p>
          <a:p>
            <a:r>
              <a:rPr lang="en-US" dirty="0"/>
              <a:t>Opportunity: exploiting sub-packetization of MSR codes</a:t>
            </a:r>
          </a:p>
          <a:p>
            <a:pPr lvl="1"/>
            <a:r>
              <a:rPr lang="en-US" dirty="0"/>
              <a:t>Repair of a sub-block requires a subset of available sub-blocks</a:t>
            </a:r>
          </a:p>
          <a:p>
            <a:pPr lvl="1"/>
            <a:r>
              <a:rPr lang="en-US" dirty="0"/>
              <a:t>We can distribute repair of sub-blocks across multiple nodes for load balancing</a:t>
            </a:r>
          </a:p>
          <a:p>
            <a:pPr lvl="1"/>
            <a:endParaRPr lang="en-HK" dirty="0"/>
          </a:p>
        </p:txBody>
      </p:sp>
      <p:sp>
        <p:nvSpPr>
          <p:cNvPr id="4" name="Slide Number Placeholder 3">
            <a:extLst>
              <a:ext uri="{FF2B5EF4-FFF2-40B4-BE49-F238E27FC236}">
                <a16:creationId xmlns:a16="http://schemas.microsoft.com/office/drawing/2014/main" id="{CF66EC29-D716-4F4A-87CE-B1D9F16F45F5}"/>
              </a:ext>
            </a:extLst>
          </p:cNvPr>
          <p:cNvSpPr>
            <a:spLocks noGrp="1"/>
          </p:cNvSpPr>
          <p:nvPr>
            <p:ph type="sldNum" sz="quarter" idx="11"/>
          </p:nvPr>
        </p:nvSpPr>
        <p:spPr/>
        <p:txBody>
          <a:bodyPr/>
          <a:lstStyle/>
          <a:p>
            <a:pPr>
              <a:defRPr/>
            </a:pPr>
            <a:fld id="{3FFE790D-BCFB-4008-9260-CA63AEE325FD}" type="slidenum">
              <a:rPr lang="en-US" smtClean="0"/>
              <a:pPr>
                <a:defRPr/>
              </a:pPr>
              <a:t>7</a:t>
            </a:fld>
            <a:endParaRPr lang="en-US"/>
          </a:p>
        </p:txBody>
      </p:sp>
    </p:spTree>
    <p:extLst>
      <p:ext uri="{BB962C8B-B14F-4D97-AF65-F5344CB8AC3E}">
        <p14:creationId xmlns:p14="http://schemas.microsoft.com/office/powerpoint/2010/main" val="214805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BFF17E-0193-406D-8283-66310C20848B}"/>
              </a:ext>
            </a:extLst>
          </p:cNvPr>
          <p:cNvSpPr>
            <a:spLocks noGrp="1"/>
          </p:cNvSpPr>
          <p:nvPr>
            <p:ph type="title"/>
          </p:nvPr>
        </p:nvSpPr>
        <p:spPr/>
        <p:txBody>
          <a:bodyPr/>
          <a:lstStyle/>
          <a:p>
            <a:r>
              <a:rPr lang="en-US" altLang="zh-CN" dirty="0"/>
              <a:t>Motivating Example</a:t>
            </a:r>
            <a:endParaRPr lang="zh-CN" altLang="en-US" dirty="0"/>
          </a:p>
        </p:txBody>
      </p:sp>
      <p:sp>
        <p:nvSpPr>
          <p:cNvPr id="4" name="灯片编号占位符 3">
            <a:extLst>
              <a:ext uri="{FF2B5EF4-FFF2-40B4-BE49-F238E27FC236}">
                <a16:creationId xmlns:a16="http://schemas.microsoft.com/office/drawing/2014/main" id="{EEB9ECFD-540C-4B39-8B9C-4C4EF6C06BC4}"/>
              </a:ext>
            </a:extLst>
          </p:cNvPr>
          <p:cNvSpPr>
            <a:spLocks noGrp="1"/>
          </p:cNvSpPr>
          <p:nvPr>
            <p:ph type="sldNum" sz="quarter" idx="11"/>
          </p:nvPr>
        </p:nvSpPr>
        <p:spPr/>
        <p:txBody>
          <a:bodyPr/>
          <a:lstStyle/>
          <a:p>
            <a:pPr>
              <a:defRPr/>
            </a:pPr>
            <a:fld id="{3FFE790D-BCFB-4008-9260-CA63AEE325FD}" type="slidenum">
              <a:rPr lang="en-US" smtClean="0"/>
              <a:pPr>
                <a:defRPr/>
              </a:pPr>
              <a:t>8</a:t>
            </a:fld>
            <a:endParaRPr lang="en-US"/>
          </a:p>
        </p:txBody>
      </p:sp>
      <p:grpSp>
        <p:nvGrpSpPr>
          <p:cNvPr id="16" name="组合 15">
            <a:extLst>
              <a:ext uri="{FF2B5EF4-FFF2-40B4-BE49-F238E27FC236}">
                <a16:creationId xmlns:a16="http://schemas.microsoft.com/office/drawing/2014/main" id="{5513D74C-B98C-44C7-ACB6-D8F86DDCE71C}"/>
              </a:ext>
            </a:extLst>
          </p:cNvPr>
          <p:cNvGrpSpPr/>
          <p:nvPr/>
        </p:nvGrpSpPr>
        <p:grpSpPr>
          <a:xfrm>
            <a:off x="3591244" y="1904410"/>
            <a:ext cx="1447800" cy="2198132"/>
            <a:chOff x="3634457" y="1905000"/>
            <a:chExt cx="1447800" cy="2198132"/>
          </a:xfrm>
        </p:grpSpPr>
        <p:sp>
          <p:nvSpPr>
            <p:cNvPr id="76" name="TextBox 44">
              <a:extLst>
                <a:ext uri="{FF2B5EF4-FFF2-40B4-BE49-F238E27FC236}">
                  <a16:creationId xmlns:a16="http://schemas.microsoft.com/office/drawing/2014/main" id="{51089FF7-7BC9-4FDF-A418-374D1B7886B6}"/>
                </a:ext>
              </a:extLst>
            </p:cNvPr>
            <p:cNvSpPr txBox="1"/>
            <p:nvPr/>
          </p:nvSpPr>
          <p:spPr>
            <a:xfrm>
              <a:off x="4128366" y="1905000"/>
              <a:ext cx="465192" cy="400110"/>
            </a:xfrm>
            <a:prstGeom prst="rect">
              <a:avLst/>
            </a:prstGeom>
            <a:noFill/>
          </p:spPr>
          <p:txBody>
            <a:bodyPr wrap="none" rtlCol="0">
              <a:spAutoFit/>
            </a:bodyPr>
            <a:lstStyle/>
            <a:p>
              <a:r>
                <a:rPr lang="en-US" sz="2000" dirty="0"/>
                <a:t>N</a:t>
              </a:r>
              <a:r>
                <a:rPr lang="en-US" sz="2000" baseline="-25000" dirty="0"/>
                <a:t>1</a:t>
              </a:r>
              <a:endParaRPr lang="en-US" sz="2000" dirty="0"/>
            </a:p>
          </p:txBody>
        </p:sp>
        <p:grpSp>
          <p:nvGrpSpPr>
            <p:cNvPr id="14" name="组合 13">
              <a:extLst>
                <a:ext uri="{FF2B5EF4-FFF2-40B4-BE49-F238E27FC236}">
                  <a16:creationId xmlns:a16="http://schemas.microsoft.com/office/drawing/2014/main" id="{AD355271-0276-4AA3-A613-0D72EFCCA0B0}"/>
                </a:ext>
              </a:extLst>
            </p:cNvPr>
            <p:cNvGrpSpPr/>
            <p:nvPr/>
          </p:nvGrpSpPr>
          <p:grpSpPr>
            <a:xfrm>
              <a:off x="3634457" y="2298123"/>
              <a:ext cx="1447800" cy="1805009"/>
              <a:chOff x="3634457" y="2298123"/>
              <a:chExt cx="1447800" cy="1805009"/>
            </a:xfrm>
          </p:grpSpPr>
          <p:sp>
            <p:nvSpPr>
              <p:cNvPr id="74" name="矩形: 圆角 73">
                <a:extLst>
                  <a:ext uri="{FF2B5EF4-FFF2-40B4-BE49-F238E27FC236}">
                    <a16:creationId xmlns:a16="http://schemas.microsoft.com/office/drawing/2014/main" id="{759EE26F-7AAA-4E9C-99F6-C7F3A8DBEB8B}"/>
                  </a:ext>
                </a:extLst>
              </p:cNvPr>
              <p:cNvSpPr/>
              <p:nvPr/>
            </p:nvSpPr>
            <p:spPr bwMode="auto">
              <a:xfrm>
                <a:off x="3634457" y="2298123"/>
                <a:ext cx="1447800" cy="1799333"/>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75" name="文本框 74">
                <a:extLst>
                  <a:ext uri="{FF2B5EF4-FFF2-40B4-BE49-F238E27FC236}">
                    <a16:creationId xmlns:a16="http://schemas.microsoft.com/office/drawing/2014/main" id="{6FD00D4A-99D2-4F99-8E1A-789B5383861D}"/>
                  </a:ext>
                </a:extLst>
              </p:cNvPr>
              <p:cNvSpPr txBox="1"/>
              <p:nvPr/>
            </p:nvSpPr>
            <p:spPr>
              <a:xfrm>
                <a:off x="4161485" y="3733800"/>
                <a:ext cx="459982" cy="369332"/>
              </a:xfrm>
              <a:prstGeom prst="rect">
                <a:avLst/>
              </a:prstGeom>
              <a:noFill/>
            </p:spPr>
            <p:txBody>
              <a:bodyPr wrap="square" rtlCol="0">
                <a:spAutoFit/>
              </a:bodyPr>
              <a:lstStyle/>
              <a:p>
                <a:r>
                  <a:rPr lang="en-US" altLang="zh-CN" dirty="0"/>
                  <a:t>B</a:t>
                </a:r>
                <a:r>
                  <a:rPr lang="en-US" altLang="zh-CN" baseline="-25000" dirty="0"/>
                  <a:t>1</a:t>
                </a:r>
                <a:endParaRPr lang="zh-CN" altLang="en-US" baseline="-25000" dirty="0"/>
              </a:p>
            </p:txBody>
          </p:sp>
          <p:grpSp>
            <p:nvGrpSpPr>
              <p:cNvPr id="77" name="组合 76">
                <a:extLst>
                  <a:ext uri="{FF2B5EF4-FFF2-40B4-BE49-F238E27FC236}">
                    <a16:creationId xmlns:a16="http://schemas.microsoft.com/office/drawing/2014/main" id="{95F658E4-F2BD-44A8-9D44-D7428B63C609}"/>
                  </a:ext>
                </a:extLst>
              </p:cNvPr>
              <p:cNvGrpSpPr/>
              <p:nvPr/>
            </p:nvGrpSpPr>
            <p:grpSpPr>
              <a:xfrm>
                <a:off x="3839777" y="2389862"/>
                <a:ext cx="1037160" cy="1397121"/>
                <a:chOff x="4447652" y="2356824"/>
                <a:chExt cx="1037160" cy="1397121"/>
              </a:xfrm>
            </p:grpSpPr>
            <p:sp>
              <p:nvSpPr>
                <p:cNvPr id="78" name="Rectangle 51">
                  <a:extLst>
                    <a:ext uri="{FF2B5EF4-FFF2-40B4-BE49-F238E27FC236}">
                      <a16:creationId xmlns:a16="http://schemas.microsoft.com/office/drawing/2014/main" id="{6F418F69-43E1-4917-BCD1-E8985E4C5C95}"/>
                    </a:ext>
                  </a:extLst>
                </p:cNvPr>
                <p:cNvSpPr/>
                <p:nvPr/>
              </p:nvSpPr>
              <p:spPr>
                <a:xfrm>
                  <a:off x="4447652" y="2356825"/>
                  <a:ext cx="1037160" cy="1397120"/>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79" name="矩形 78">
                  <a:extLst>
                    <a:ext uri="{FF2B5EF4-FFF2-40B4-BE49-F238E27FC236}">
                      <a16:creationId xmlns:a16="http://schemas.microsoft.com/office/drawing/2014/main" id="{A8EE8303-40B2-493E-9D50-074F0274453E}"/>
                    </a:ext>
                  </a:extLst>
                </p:cNvPr>
                <p:cNvSpPr/>
                <p:nvPr/>
              </p:nvSpPr>
              <p:spPr bwMode="auto">
                <a:xfrm>
                  <a:off x="4448775" y="2356824"/>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1,0</a:t>
                  </a:r>
                  <a:endParaRPr kumimoji="0" lang="zh-CN" altLang="en-US" sz="2000" b="0" i="0" u="none" strike="noStrike" cap="none" normalizeH="0" baseline="-25000" dirty="0">
                    <a:ln>
                      <a:noFill/>
                    </a:ln>
                    <a:solidFill>
                      <a:schemeClr val="tx1"/>
                    </a:solidFill>
                    <a:effectLst/>
                    <a:latin typeface="Arial" charset="0"/>
                  </a:endParaRPr>
                </a:p>
              </p:txBody>
            </p:sp>
            <p:sp>
              <p:nvSpPr>
                <p:cNvPr id="80" name="矩形 79">
                  <a:extLst>
                    <a:ext uri="{FF2B5EF4-FFF2-40B4-BE49-F238E27FC236}">
                      <a16:creationId xmlns:a16="http://schemas.microsoft.com/office/drawing/2014/main" id="{D2C8BD21-5D07-4CA4-BFCE-858F5C56937A}"/>
                    </a:ext>
                  </a:extLst>
                </p:cNvPr>
                <p:cNvSpPr/>
                <p:nvPr/>
              </p:nvSpPr>
              <p:spPr bwMode="auto">
                <a:xfrm>
                  <a:off x="4448214" y="2705487"/>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1,1</a:t>
                  </a:r>
                  <a:endParaRPr kumimoji="0" lang="zh-CN" altLang="en-US" sz="2000" b="0" i="0" u="none" strike="noStrike" cap="none" normalizeH="0" baseline="-25000" dirty="0">
                    <a:ln>
                      <a:noFill/>
                    </a:ln>
                    <a:solidFill>
                      <a:schemeClr val="tx1"/>
                    </a:solidFill>
                    <a:effectLst/>
                    <a:latin typeface="Arial" charset="0"/>
                  </a:endParaRPr>
                </a:p>
              </p:txBody>
            </p:sp>
            <p:sp>
              <p:nvSpPr>
                <p:cNvPr id="81" name="矩形 80">
                  <a:extLst>
                    <a:ext uri="{FF2B5EF4-FFF2-40B4-BE49-F238E27FC236}">
                      <a16:creationId xmlns:a16="http://schemas.microsoft.com/office/drawing/2014/main" id="{38B38DAF-3699-422D-9198-0D817110E0BD}"/>
                    </a:ext>
                  </a:extLst>
                </p:cNvPr>
                <p:cNvSpPr/>
                <p:nvPr/>
              </p:nvSpPr>
              <p:spPr bwMode="auto">
                <a:xfrm>
                  <a:off x="4447653" y="3054150"/>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1,2</a:t>
                  </a:r>
                  <a:endParaRPr kumimoji="0" lang="zh-CN" altLang="en-US" sz="2000" b="0" i="0" u="none" strike="noStrike" cap="none" normalizeH="0" baseline="-25000" dirty="0">
                    <a:ln>
                      <a:noFill/>
                    </a:ln>
                    <a:solidFill>
                      <a:schemeClr val="tx1"/>
                    </a:solidFill>
                    <a:effectLst/>
                    <a:latin typeface="Arial" charset="0"/>
                  </a:endParaRPr>
                </a:p>
              </p:txBody>
            </p:sp>
            <p:sp>
              <p:nvSpPr>
                <p:cNvPr id="82" name="矩形 81">
                  <a:extLst>
                    <a:ext uri="{FF2B5EF4-FFF2-40B4-BE49-F238E27FC236}">
                      <a16:creationId xmlns:a16="http://schemas.microsoft.com/office/drawing/2014/main" id="{2C8AC0E4-0536-4023-B9F1-7BD44FC434E7}"/>
                    </a:ext>
                  </a:extLst>
                </p:cNvPr>
                <p:cNvSpPr/>
                <p:nvPr/>
              </p:nvSpPr>
              <p:spPr bwMode="auto">
                <a:xfrm>
                  <a:off x="4447652" y="3402813"/>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1,3</a:t>
                  </a:r>
                  <a:endParaRPr kumimoji="0" lang="zh-CN" altLang="en-US" sz="2000" b="0" i="0" u="none" strike="noStrike" cap="none" normalizeH="0" baseline="-25000" dirty="0">
                    <a:ln>
                      <a:noFill/>
                    </a:ln>
                    <a:solidFill>
                      <a:schemeClr val="tx1"/>
                    </a:solidFill>
                    <a:effectLst/>
                    <a:latin typeface="Arial" charset="0"/>
                  </a:endParaRPr>
                </a:p>
              </p:txBody>
            </p:sp>
          </p:grpSp>
        </p:grpSp>
      </p:grpSp>
      <p:grpSp>
        <p:nvGrpSpPr>
          <p:cNvPr id="116" name="组合 115">
            <a:extLst>
              <a:ext uri="{FF2B5EF4-FFF2-40B4-BE49-F238E27FC236}">
                <a16:creationId xmlns:a16="http://schemas.microsoft.com/office/drawing/2014/main" id="{24D2431D-FBA2-46C4-8D1F-02E858F8336E}"/>
              </a:ext>
            </a:extLst>
          </p:cNvPr>
          <p:cNvGrpSpPr/>
          <p:nvPr/>
        </p:nvGrpSpPr>
        <p:grpSpPr>
          <a:xfrm>
            <a:off x="6348615" y="1898736"/>
            <a:ext cx="1447800" cy="2198132"/>
            <a:chOff x="6047256" y="1905000"/>
            <a:chExt cx="1447800" cy="2198132"/>
          </a:xfrm>
        </p:grpSpPr>
        <p:sp>
          <p:nvSpPr>
            <p:cNvPr id="84" name="矩形: 圆角 83">
              <a:extLst>
                <a:ext uri="{FF2B5EF4-FFF2-40B4-BE49-F238E27FC236}">
                  <a16:creationId xmlns:a16="http://schemas.microsoft.com/office/drawing/2014/main" id="{D1D43C55-3AE5-43FC-B16E-6BB7D9F95572}"/>
                </a:ext>
              </a:extLst>
            </p:cNvPr>
            <p:cNvSpPr/>
            <p:nvPr/>
          </p:nvSpPr>
          <p:spPr bwMode="auto">
            <a:xfrm>
              <a:off x="6047256" y="2298124"/>
              <a:ext cx="1447800" cy="1799332"/>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85" name="文本框 84">
              <a:extLst>
                <a:ext uri="{FF2B5EF4-FFF2-40B4-BE49-F238E27FC236}">
                  <a16:creationId xmlns:a16="http://schemas.microsoft.com/office/drawing/2014/main" id="{5AB421D8-84CE-4DA5-A1FA-96C933AD0794}"/>
                </a:ext>
              </a:extLst>
            </p:cNvPr>
            <p:cNvSpPr txBox="1"/>
            <p:nvPr/>
          </p:nvSpPr>
          <p:spPr>
            <a:xfrm>
              <a:off x="6574284" y="3733800"/>
              <a:ext cx="459982" cy="369332"/>
            </a:xfrm>
            <a:prstGeom prst="rect">
              <a:avLst/>
            </a:prstGeom>
            <a:noFill/>
          </p:spPr>
          <p:txBody>
            <a:bodyPr wrap="square" rtlCol="0">
              <a:spAutoFit/>
            </a:bodyPr>
            <a:lstStyle/>
            <a:p>
              <a:r>
                <a:rPr lang="en-US" altLang="zh-CN" dirty="0"/>
                <a:t>B</a:t>
              </a:r>
              <a:r>
                <a:rPr lang="en-US" altLang="zh-CN" baseline="-25000" dirty="0"/>
                <a:t>2</a:t>
              </a:r>
              <a:endParaRPr lang="zh-CN" altLang="en-US" baseline="-25000" dirty="0"/>
            </a:p>
          </p:txBody>
        </p:sp>
        <p:sp>
          <p:nvSpPr>
            <p:cNvPr id="87" name="TextBox 44">
              <a:extLst>
                <a:ext uri="{FF2B5EF4-FFF2-40B4-BE49-F238E27FC236}">
                  <a16:creationId xmlns:a16="http://schemas.microsoft.com/office/drawing/2014/main" id="{0335946D-86D7-4634-AE09-88C3452CF441}"/>
                </a:ext>
              </a:extLst>
            </p:cNvPr>
            <p:cNvSpPr txBox="1"/>
            <p:nvPr/>
          </p:nvSpPr>
          <p:spPr>
            <a:xfrm>
              <a:off x="6543210" y="1905000"/>
              <a:ext cx="465192" cy="400110"/>
            </a:xfrm>
            <a:prstGeom prst="rect">
              <a:avLst/>
            </a:prstGeom>
            <a:noFill/>
          </p:spPr>
          <p:txBody>
            <a:bodyPr wrap="none" rtlCol="0">
              <a:spAutoFit/>
            </a:bodyPr>
            <a:lstStyle/>
            <a:p>
              <a:r>
                <a:rPr lang="en-US" sz="2000" dirty="0"/>
                <a:t>N</a:t>
              </a:r>
              <a:r>
                <a:rPr lang="en-US" sz="2000" baseline="-25000" dirty="0"/>
                <a:t>2</a:t>
              </a:r>
              <a:endParaRPr lang="en-US" sz="2000" dirty="0"/>
            </a:p>
          </p:txBody>
        </p:sp>
        <p:grpSp>
          <p:nvGrpSpPr>
            <p:cNvPr id="88" name="组合 87">
              <a:extLst>
                <a:ext uri="{FF2B5EF4-FFF2-40B4-BE49-F238E27FC236}">
                  <a16:creationId xmlns:a16="http://schemas.microsoft.com/office/drawing/2014/main" id="{27D13F2F-7667-47C6-B8A0-C40485CC2472}"/>
                </a:ext>
              </a:extLst>
            </p:cNvPr>
            <p:cNvGrpSpPr/>
            <p:nvPr/>
          </p:nvGrpSpPr>
          <p:grpSpPr>
            <a:xfrm>
              <a:off x="6252576" y="2389862"/>
              <a:ext cx="1037160" cy="1397121"/>
              <a:chOff x="4447652" y="2356824"/>
              <a:chExt cx="1037160" cy="1397121"/>
            </a:xfrm>
          </p:grpSpPr>
          <p:sp>
            <p:nvSpPr>
              <p:cNvPr id="89" name="Rectangle 51">
                <a:extLst>
                  <a:ext uri="{FF2B5EF4-FFF2-40B4-BE49-F238E27FC236}">
                    <a16:creationId xmlns:a16="http://schemas.microsoft.com/office/drawing/2014/main" id="{D819D953-1EA2-41AC-B86E-F49010ACEFE2}"/>
                  </a:ext>
                </a:extLst>
              </p:cNvPr>
              <p:cNvSpPr/>
              <p:nvPr/>
            </p:nvSpPr>
            <p:spPr>
              <a:xfrm>
                <a:off x="4447652" y="2356825"/>
                <a:ext cx="1037160" cy="1397120"/>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90" name="矩形 89">
                <a:extLst>
                  <a:ext uri="{FF2B5EF4-FFF2-40B4-BE49-F238E27FC236}">
                    <a16:creationId xmlns:a16="http://schemas.microsoft.com/office/drawing/2014/main" id="{6E47D375-B7B3-4313-A44D-D2A563EB2A53}"/>
                  </a:ext>
                </a:extLst>
              </p:cNvPr>
              <p:cNvSpPr/>
              <p:nvPr/>
            </p:nvSpPr>
            <p:spPr bwMode="auto">
              <a:xfrm>
                <a:off x="4448775" y="2356824"/>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2,0</a:t>
                </a:r>
                <a:endParaRPr kumimoji="0" lang="zh-CN" altLang="en-US" sz="2000" b="0" i="0" u="none" strike="noStrike" cap="none" normalizeH="0" baseline="-25000" dirty="0">
                  <a:ln>
                    <a:noFill/>
                  </a:ln>
                  <a:solidFill>
                    <a:schemeClr val="tx1"/>
                  </a:solidFill>
                  <a:effectLst/>
                  <a:latin typeface="Arial" charset="0"/>
                </a:endParaRPr>
              </a:p>
            </p:txBody>
          </p:sp>
          <p:sp>
            <p:nvSpPr>
              <p:cNvPr id="91" name="矩形 90">
                <a:extLst>
                  <a:ext uri="{FF2B5EF4-FFF2-40B4-BE49-F238E27FC236}">
                    <a16:creationId xmlns:a16="http://schemas.microsoft.com/office/drawing/2014/main" id="{E2AFA565-AB90-4FBB-876A-563EDDE40E49}"/>
                  </a:ext>
                </a:extLst>
              </p:cNvPr>
              <p:cNvSpPr/>
              <p:nvPr/>
            </p:nvSpPr>
            <p:spPr bwMode="auto">
              <a:xfrm>
                <a:off x="4448214" y="2705487"/>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2,1</a:t>
                </a:r>
                <a:endParaRPr kumimoji="0" lang="zh-CN" altLang="en-US" sz="2000" b="0" i="0" u="none" strike="noStrike" cap="none" normalizeH="0" baseline="-25000" dirty="0">
                  <a:ln>
                    <a:noFill/>
                  </a:ln>
                  <a:solidFill>
                    <a:schemeClr val="tx1"/>
                  </a:solidFill>
                  <a:effectLst/>
                  <a:latin typeface="Arial" charset="0"/>
                </a:endParaRPr>
              </a:p>
            </p:txBody>
          </p:sp>
          <p:sp>
            <p:nvSpPr>
              <p:cNvPr id="92" name="矩形 91">
                <a:extLst>
                  <a:ext uri="{FF2B5EF4-FFF2-40B4-BE49-F238E27FC236}">
                    <a16:creationId xmlns:a16="http://schemas.microsoft.com/office/drawing/2014/main" id="{2D653B9B-2F71-48C0-ADBE-E68962CA3E21}"/>
                  </a:ext>
                </a:extLst>
              </p:cNvPr>
              <p:cNvSpPr/>
              <p:nvPr/>
            </p:nvSpPr>
            <p:spPr bwMode="auto">
              <a:xfrm>
                <a:off x="4447653" y="3054150"/>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2,2</a:t>
                </a:r>
                <a:endParaRPr kumimoji="0" lang="zh-CN" altLang="en-US" sz="2000" b="0" i="0" u="none" strike="noStrike" cap="none" normalizeH="0" baseline="-25000" dirty="0">
                  <a:ln>
                    <a:noFill/>
                  </a:ln>
                  <a:solidFill>
                    <a:schemeClr val="tx1"/>
                  </a:solidFill>
                  <a:effectLst/>
                  <a:latin typeface="Arial" charset="0"/>
                </a:endParaRPr>
              </a:p>
            </p:txBody>
          </p:sp>
          <p:sp>
            <p:nvSpPr>
              <p:cNvPr id="93" name="矩形 92">
                <a:extLst>
                  <a:ext uri="{FF2B5EF4-FFF2-40B4-BE49-F238E27FC236}">
                    <a16:creationId xmlns:a16="http://schemas.microsoft.com/office/drawing/2014/main" id="{26CACA7E-3702-4A53-8A9C-359B2A4D0154}"/>
                  </a:ext>
                </a:extLst>
              </p:cNvPr>
              <p:cNvSpPr/>
              <p:nvPr/>
            </p:nvSpPr>
            <p:spPr bwMode="auto">
              <a:xfrm>
                <a:off x="4447652" y="3402813"/>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2,3</a:t>
                </a:r>
                <a:endParaRPr kumimoji="0" lang="zh-CN" altLang="en-US" sz="2000" b="0" i="0" u="none" strike="noStrike" cap="none" normalizeH="0" baseline="-25000" dirty="0">
                  <a:ln>
                    <a:noFill/>
                  </a:ln>
                  <a:solidFill>
                    <a:schemeClr val="tx1"/>
                  </a:solidFill>
                  <a:effectLst/>
                  <a:latin typeface="Arial" charset="0"/>
                </a:endParaRPr>
              </a:p>
            </p:txBody>
          </p:sp>
        </p:grpSp>
      </p:grpSp>
      <p:grpSp>
        <p:nvGrpSpPr>
          <p:cNvPr id="17" name="组合 16">
            <a:extLst>
              <a:ext uri="{FF2B5EF4-FFF2-40B4-BE49-F238E27FC236}">
                <a16:creationId xmlns:a16="http://schemas.microsoft.com/office/drawing/2014/main" id="{5F5DB1C6-8940-4BBE-8F36-6461AE499673}"/>
              </a:ext>
            </a:extLst>
          </p:cNvPr>
          <p:cNvGrpSpPr/>
          <p:nvPr/>
        </p:nvGrpSpPr>
        <p:grpSpPr>
          <a:xfrm>
            <a:off x="9142412" y="1898736"/>
            <a:ext cx="1447800" cy="2209800"/>
            <a:chOff x="8460055" y="1905000"/>
            <a:chExt cx="1447800" cy="2209800"/>
          </a:xfrm>
        </p:grpSpPr>
        <p:sp>
          <p:nvSpPr>
            <p:cNvPr id="95" name="矩形: 圆角 94">
              <a:extLst>
                <a:ext uri="{FF2B5EF4-FFF2-40B4-BE49-F238E27FC236}">
                  <a16:creationId xmlns:a16="http://schemas.microsoft.com/office/drawing/2014/main" id="{7B7C31AA-9348-4692-AE6F-A078B33D27E3}"/>
                </a:ext>
              </a:extLst>
            </p:cNvPr>
            <p:cNvSpPr/>
            <p:nvPr/>
          </p:nvSpPr>
          <p:spPr bwMode="auto">
            <a:xfrm>
              <a:off x="8460055" y="2298124"/>
              <a:ext cx="1447800" cy="1799332"/>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96" name="文本框 95">
              <a:extLst>
                <a:ext uri="{FF2B5EF4-FFF2-40B4-BE49-F238E27FC236}">
                  <a16:creationId xmlns:a16="http://schemas.microsoft.com/office/drawing/2014/main" id="{F771F88C-B36F-4C66-AFD3-9B37D0D4AAFD}"/>
                </a:ext>
              </a:extLst>
            </p:cNvPr>
            <p:cNvSpPr txBox="1"/>
            <p:nvPr/>
          </p:nvSpPr>
          <p:spPr>
            <a:xfrm>
              <a:off x="8987083" y="3745468"/>
              <a:ext cx="459982" cy="369332"/>
            </a:xfrm>
            <a:prstGeom prst="rect">
              <a:avLst/>
            </a:prstGeom>
            <a:noFill/>
          </p:spPr>
          <p:txBody>
            <a:bodyPr wrap="square" rtlCol="0">
              <a:spAutoFit/>
            </a:bodyPr>
            <a:lstStyle/>
            <a:p>
              <a:r>
                <a:rPr lang="en-US" altLang="zh-CN" dirty="0"/>
                <a:t>B</a:t>
              </a:r>
              <a:r>
                <a:rPr lang="en-US" altLang="zh-CN" baseline="-25000" dirty="0"/>
                <a:t>3</a:t>
              </a:r>
              <a:endParaRPr lang="zh-CN" altLang="en-US" baseline="-25000" dirty="0"/>
            </a:p>
          </p:txBody>
        </p:sp>
        <p:sp>
          <p:nvSpPr>
            <p:cNvPr id="97" name="TextBox 44">
              <a:extLst>
                <a:ext uri="{FF2B5EF4-FFF2-40B4-BE49-F238E27FC236}">
                  <a16:creationId xmlns:a16="http://schemas.microsoft.com/office/drawing/2014/main" id="{E938EDBA-7C0F-4CE1-84F2-2A09B9606CC4}"/>
                </a:ext>
              </a:extLst>
            </p:cNvPr>
            <p:cNvSpPr txBox="1"/>
            <p:nvPr/>
          </p:nvSpPr>
          <p:spPr>
            <a:xfrm>
              <a:off x="8953964" y="1905000"/>
              <a:ext cx="465192" cy="400110"/>
            </a:xfrm>
            <a:prstGeom prst="rect">
              <a:avLst/>
            </a:prstGeom>
            <a:noFill/>
          </p:spPr>
          <p:txBody>
            <a:bodyPr wrap="none" rtlCol="0">
              <a:spAutoFit/>
            </a:bodyPr>
            <a:lstStyle/>
            <a:p>
              <a:r>
                <a:rPr lang="en-US" sz="2000" dirty="0"/>
                <a:t>N</a:t>
              </a:r>
              <a:r>
                <a:rPr lang="en-US" sz="2000" baseline="-25000" dirty="0"/>
                <a:t>3</a:t>
              </a:r>
              <a:endParaRPr lang="en-US" sz="2000" dirty="0"/>
            </a:p>
          </p:txBody>
        </p:sp>
        <p:grpSp>
          <p:nvGrpSpPr>
            <p:cNvPr id="98" name="组合 97">
              <a:extLst>
                <a:ext uri="{FF2B5EF4-FFF2-40B4-BE49-F238E27FC236}">
                  <a16:creationId xmlns:a16="http://schemas.microsoft.com/office/drawing/2014/main" id="{362D6E4B-7307-4F3F-866D-7A1DDEAADA40}"/>
                </a:ext>
              </a:extLst>
            </p:cNvPr>
            <p:cNvGrpSpPr/>
            <p:nvPr/>
          </p:nvGrpSpPr>
          <p:grpSpPr>
            <a:xfrm>
              <a:off x="8665375" y="2389862"/>
              <a:ext cx="1037160" cy="1397121"/>
              <a:chOff x="4447652" y="2356824"/>
              <a:chExt cx="1037160" cy="1397121"/>
            </a:xfrm>
          </p:grpSpPr>
          <p:sp>
            <p:nvSpPr>
              <p:cNvPr id="99" name="Rectangle 51">
                <a:extLst>
                  <a:ext uri="{FF2B5EF4-FFF2-40B4-BE49-F238E27FC236}">
                    <a16:creationId xmlns:a16="http://schemas.microsoft.com/office/drawing/2014/main" id="{1856A8EE-863D-4D36-95A4-448E4E89299A}"/>
                  </a:ext>
                </a:extLst>
              </p:cNvPr>
              <p:cNvSpPr/>
              <p:nvPr/>
            </p:nvSpPr>
            <p:spPr>
              <a:xfrm>
                <a:off x="4447652" y="2356825"/>
                <a:ext cx="1037160" cy="1397120"/>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100" name="矩形 99">
                <a:extLst>
                  <a:ext uri="{FF2B5EF4-FFF2-40B4-BE49-F238E27FC236}">
                    <a16:creationId xmlns:a16="http://schemas.microsoft.com/office/drawing/2014/main" id="{A95541DD-F2CF-4F21-A5E7-D0D94C85EA2B}"/>
                  </a:ext>
                </a:extLst>
              </p:cNvPr>
              <p:cNvSpPr/>
              <p:nvPr/>
            </p:nvSpPr>
            <p:spPr bwMode="auto">
              <a:xfrm>
                <a:off x="4448775" y="2356824"/>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3,0</a:t>
                </a:r>
                <a:endParaRPr kumimoji="0" lang="zh-CN" altLang="en-US" sz="2000" b="0" i="0" u="none" strike="noStrike" cap="none" normalizeH="0" baseline="-25000" dirty="0">
                  <a:ln>
                    <a:noFill/>
                  </a:ln>
                  <a:solidFill>
                    <a:schemeClr val="tx1"/>
                  </a:solidFill>
                  <a:effectLst/>
                  <a:latin typeface="Arial" charset="0"/>
                </a:endParaRPr>
              </a:p>
            </p:txBody>
          </p:sp>
          <p:sp>
            <p:nvSpPr>
              <p:cNvPr id="101" name="矩形 100">
                <a:extLst>
                  <a:ext uri="{FF2B5EF4-FFF2-40B4-BE49-F238E27FC236}">
                    <a16:creationId xmlns:a16="http://schemas.microsoft.com/office/drawing/2014/main" id="{61745B29-A472-41A7-8DCC-24C541858425}"/>
                  </a:ext>
                </a:extLst>
              </p:cNvPr>
              <p:cNvSpPr/>
              <p:nvPr/>
            </p:nvSpPr>
            <p:spPr bwMode="auto">
              <a:xfrm>
                <a:off x="4448214" y="2705487"/>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3,1</a:t>
                </a:r>
                <a:endParaRPr kumimoji="0" lang="zh-CN" altLang="en-US" sz="2000" b="0" i="0" u="none" strike="noStrike" cap="none" normalizeH="0" baseline="-25000" dirty="0">
                  <a:ln>
                    <a:noFill/>
                  </a:ln>
                  <a:solidFill>
                    <a:schemeClr val="tx1"/>
                  </a:solidFill>
                  <a:effectLst/>
                  <a:latin typeface="Arial" charset="0"/>
                </a:endParaRPr>
              </a:p>
            </p:txBody>
          </p:sp>
          <p:sp>
            <p:nvSpPr>
              <p:cNvPr id="102" name="矩形 101">
                <a:extLst>
                  <a:ext uri="{FF2B5EF4-FFF2-40B4-BE49-F238E27FC236}">
                    <a16:creationId xmlns:a16="http://schemas.microsoft.com/office/drawing/2014/main" id="{13AFB20A-3F66-40AE-83F6-75BB700A7620}"/>
                  </a:ext>
                </a:extLst>
              </p:cNvPr>
              <p:cNvSpPr/>
              <p:nvPr/>
            </p:nvSpPr>
            <p:spPr bwMode="auto">
              <a:xfrm>
                <a:off x="4447653" y="3054150"/>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3,2</a:t>
                </a:r>
                <a:endParaRPr kumimoji="0" lang="zh-CN" altLang="en-US" sz="2000" b="0" i="0" u="none" strike="noStrike" cap="none" normalizeH="0" baseline="-25000" dirty="0">
                  <a:ln>
                    <a:noFill/>
                  </a:ln>
                  <a:solidFill>
                    <a:schemeClr val="tx1"/>
                  </a:solidFill>
                  <a:effectLst/>
                  <a:latin typeface="Arial" charset="0"/>
                </a:endParaRPr>
              </a:p>
            </p:txBody>
          </p:sp>
          <p:sp>
            <p:nvSpPr>
              <p:cNvPr id="103" name="矩形 102">
                <a:extLst>
                  <a:ext uri="{FF2B5EF4-FFF2-40B4-BE49-F238E27FC236}">
                    <a16:creationId xmlns:a16="http://schemas.microsoft.com/office/drawing/2014/main" id="{EBD21173-44E2-447D-AF9D-2BA7D7EFEF49}"/>
                  </a:ext>
                </a:extLst>
              </p:cNvPr>
              <p:cNvSpPr/>
              <p:nvPr/>
            </p:nvSpPr>
            <p:spPr bwMode="auto">
              <a:xfrm>
                <a:off x="4447652" y="3402813"/>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3,3</a:t>
                </a:r>
                <a:endParaRPr kumimoji="0" lang="zh-CN" altLang="en-US" sz="2000" b="0" i="0" u="none" strike="noStrike" cap="none" normalizeH="0" baseline="-25000" dirty="0">
                  <a:ln>
                    <a:noFill/>
                  </a:ln>
                  <a:solidFill>
                    <a:schemeClr val="tx1"/>
                  </a:solidFill>
                  <a:effectLst/>
                  <a:latin typeface="Arial" charset="0"/>
                </a:endParaRPr>
              </a:p>
            </p:txBody>
          </p:sp>
        </p:grpSp>
      </p:grpSp>
      <p:grpSp>
        <p:nvGrpSpPr>
          <p:cNvPr id="13" name="组合 12">
            <a:extLst>
              <a:ext uri="{FF2B5EF4-FFF2-40B4-BE49-F238E27FC236}">
                <a16:creationId xmlns:a16="http://schemas.microsoft.com/office/drawing/2014/main" id="{DC780EFF-D4AD-4BA7-995E-C3C8865DCD53}"/>
              </a:ext>
            </a:extLst>
          </p:cNvPr>
          <p:cNvGrpSpPr/>
          <p:nvPr/>
        </p:nvGrpSpPr>
        <p:grpSpPr>
          <a:xfrm>
            <a:off x="831828" y="1904410"/>
            <a:ext cx="1447800" cy="2198132"/>
            <a:chOff x="1217612" y="1905000"/>
            <a:chExt cx="1447800" cy="2198132"/>
          </a:xfrm>
        </p:grpSpPr>
        <p:sp>
          <p:nvSpPr>
            <p:cNvPr id="6" name="矩形: 圆角 5">
              <a:extLst>
                <a:ext uri="{FF2B5EF4-FFF2-40B4-BE49-F238E27FC236}">
                  <a16:creationId xmlns:a16="http://schemas.microsoft.com/office/drawing/2014/main" id="{CDB4A0FC-EB59-48BA-9514-E8F4CD9E00A4}"/>
                </a:ext>
              </a:extLst>
            </p:cNvPr>
            <p:cNvSpPr/>
            <p:nvPr/>
          </p:nvSpPr>
          <p:spPr bwMode="auto">
            <a:xfrm>
              <a:off x="1217612" y="2298124"/>
              <a:ext cx="1447800" cy="1799334"/>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8" name="文本框 7">
              <a:extLst>
                <a:ext uri="{FF2B5EF4-FFF2-40B4-BE49-F238E27FC236}">
                  <a16:creationId xmlns:a16="http://schemas.microsoft.com/office/drawing/2014/main" id="{ADBCC985-B3C3-42C1-A426-B7EEC0EA7B68}"/>
                </a:ext>
              </a:extLst>
            </p:cNvPr>
            <p:cNvSpPr txBox="1"/>
            <p:nvPr/>
          </p:nvSpPr>
          <p:spPr>
            <a:xfrm>
              <a:off x="1744640" y="3733800"/>
              <a:ext cx="459982" cy="369332"/>
            </a:xfrm>
            <a:prstGeom prst="rect">
              <a:avLst/>
            </a:prstGeom>
            <a:noFill/>
          </p:spPr>
          <p:txBody>
            <a:bodyPr wrap="square" rtlCol="0">
              <a:spAutoFit/>
            </a:bodyPr>
            <a:lstStyle/>
            <a:p>
              <a:r>
                <a:rPr lang="en-US" altLang="zh-CN" dirty="0"/>
                <a:t>B</a:t>
              </a:r>
              <a:r>
                <a:rPr lang="en-US" altLang="zh-CN" baseline="-25000" dirty="0"/>
                <a:t>0</a:t>
              </a:r>
              <a:endParaRPr lang="zh-CN" altLang="en-US" baseline="-25000" dirty="0"/>
            </a:p>
          </p:txBody>
        </p:sp>
        <p:sp>
          <p:nvSpPr>
            <p:cNvPr id="9" name="TextBox 44">
              <a:extLst>
                <a:ext uri="{FF2B5EF4-FFF2-40B4-BE49-F238E27FC236}">
                  <a16:creationId xmlns:a16="http://schemas.microsoft.com/office/drawing/2014/main" id="{C03D7307-E8A5-4D9C-A128-9A989DC7AC0F}"/>
                </a:ext>
              </a:extLst>
            </p:cNvPr>
            <p:cNvSpPr txBox="1"/>
            <p:nvPr/>
          </p:nvSpPr>
          <p:spPr>
            <a:xfrm>
              <a:off x="1711521" y="1905000"/>
              <a:ext cx="465192" cy="400110"/>
            </a:xfrm>
            <a:prstGeom prst="rect">
              <a:avLst/>
            </a:prstGeom>
            <a:noFill/>
          </p:spPr>
          <p:txBody>
            <a:bodyPr wrap="none" rtlCol="0">
              <a:spAutoFit/>
            </a:bodyPr>
            <a:lstStyle/>
            <a:p>
              <a:r>
                <a:rPr lang="en-US" sz="2000" dirty="0"/>
                <a:t>N</a:t>
              </a:r>
              <a:r>
                <a:rPr lang="en-US" sz="2000" baseline="-25000" dirty="0"/>
                <a:t>0</a:t>
              </a:r>
              <a:endParaRPr lang="en-US" sz="2000" dirty="0"/>
            </a:p>
          </p:txBody>
        </p:sp>
        <p:grpSp>
          <p:nvGrpSpPr>
            <p:cNvPr id="11" name="组合 10">
              <a:extLst>
                <a:ext uri="{FF2B5EF4-FFF2-40B4-BE49-F238E27FC236}">
                  <a16:creationId xmlns:a16="http://schemas.microsoft.com/office/drawing/2014/main" id="{6FF833AF-5CF4-4E81-B500-C15A1C8EEFC6}"/>
                </a:ext>
              </a:extLst>
            </p:cNvPr>
            <p:cNvGrpSpPr/>
            <p:nvPr/>
          </p:nvGrpSpPr>
          <p:grpSpPr>
            <a:xfrm>
              <a:off x="1422932" y="2389862"/>
              <a:ext cx="1037160" cy="1397121"/>
              <a:chOff x="4447652" y="2356824"/>
              <a:chExt cx="1037160" cy="1397121"/>
            </a:xfrm>
          </p:grpSpPr>
          <p:sp>
            <p:nvSpPr>
              <p:cNvPr id="10" name="Rectangle 51">
                <a:extLst>
                  <a:ext uri="{FF2B5EF4-FFF2-40B4-BE49-F238E27FC236}">
                    <a16:creationId xmlns:a16="http://schemas.microsoft.com/office/drawing/2014/main" id="{A2D96589-A722-4425-B245-9CFF796FBC3D}"/>
                  </a:ext>
                </a:extLst>
              </p:cNvPr>
              <p:cNvSpPr/>
              <p:nvPr/>
            </p:nvSpPr>
            <p:spPr>
              <a:xfrm>
                <a:off x="4447652" y="2356825"/>
                <a:ext cx="1037160" cy="1397120"/>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p:txBody>
          </p:sp>
          <p:sp>
            <p:nvSpPr>
              <p:cNvPr id="58" name="矩形 57">
                <a:extLst>
                  <a:ext uri="{FF2B5EF4-FFF2-40B4-BE49-F238E27FC236}">
                    <a16:creationId xmlns:a16="http://schemas.microsoft.com/office/drawing/2014/main" id="{C6222F70-F475-488C-ADA2-28DF05B2850B}"/>
                  </a:ext>
                </a:extLst>
              </p:cNvPr>
              <p:cNvSpPr/>
              <p:nvPr/>
            </p:nvSpPr>
            <p:spPr bwMode="auto">
              <a:xfrm>
                <a:off x="4448775" y="2356824"/>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0,0</a:t>
                </a:r>
                <a:endParaRPr kumimoji="0" lang="zh-CN" altLang="en-US" sz="2000" b="0" i="0" u="none" strike="noStrike" cap="none" normalizeH="0" baseline="-25000" dirty="0">
                  <a:ln>
                    <a:noFill/>
                  </a:ln>
                  <a:solidFill>
                    <a:schemeClr val="tx1"/>
                  </a:solidFill>
                  <a:effectLst/>
                  <a:latin typeface="Arial" charset="0"/>
                </a:endParaRPr>
              </a:p>
            </p:txBody>
          </p:sp>
          <p:sp>
            <p:nvSpPr>
              <p:cNvPr id="70" name="矩形 69">
                <a:extLst>
                  <a:ext uri="{FF2B5EF4-FFF2-40B4-BE49-F238E27FC236}">
                    <a16:creationId xmlns:a16="http://schemas.microsoft.com/office/drawing/2014/main" id="{1EA571A3-9194-4516-860B-A27CDF8AA6C6}"/>
                  </a:ext>
                </a:extLst>
              </p:cNvPr>
              <p:cNvSpPr/>
              <p:nvPr/>
            </p:nvSpPr>
            <p:spPr bwMode="auto">
              <a:xfrm>
                <a:off x="4448214" y="2705487"/>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0,1</a:t>
                </a:r>
                <a:endParaRPr kumimoji="0" lang="zh-CN" altLang="en-US" sz="2000" b="0" i="0" u="none" strike="noStrike" cap="none" normalizeH="0" baseline="-25000" dirty="0">
                  <a:ln>
                    <a:noFill/>
                  </a:ln>
                  <a:solidFill>
                    <a:schemeClr val="tx1"/>
                  </a:solidFill>
                  <a:effectLst/>
                  <a:latin typeface="Arial" charset="0"/>
                </a:endParaRPr>
              </a:p>
            </p:txBody>
          </p:sp>
          <p:sp>
            <p:nvSpPr>
              <p:cNvPr id="71" name="矩形 70">
                <a:extLst>
                  <a:ext uri="{FF2B5EF4-FFF2-40B4-BE49-F238E27FC236}">
                    <a16:creationId xmlns:a16="http://schemas.microsoft.com/office/drawing/2014/main" id="{0718ADAB-2C91-408E-806A-B2000521AF12}"/>
                  </a:ext>
                </a:extLst>
              </p:cNvPr>
              <p:cNvSpPr/>
              <p:nvPr/>
            </p:nvSpPr>
            <p:spPr bwMode="auto">
              <a:xfrm>
                <a:off x="4447653" y="3054150"/>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0,2</a:t>
                </a:r>
                <a:endParaRPr kumimoji="0" lang="zh-CN" altLang="en-US" sz="2000" b="0" i="0" u="none" strike="noStrike" cap="none" normalizeH="0" baseline="-25000" dirty="0">
                  <a:ln>
                    <a:noFill/>
                  </a:ln>
                  <a:solidFill>
                    <a:schemeClr val="tx1"/>
                  </a:solidFill>
                  <a:effectLst/>
                  <a:latin typeface="Arial" charset="0"/>
                </a:endParaRPr>
              </a:p>
            </p:txBody>
          </p:sp>
          <p:sp>
            <p:nvSpPr>
              <p:cNvPr id="72" name="矩形 71">
                <a:extLst>
                  <a:ext uri="{FF2B5EF4-FFF2-40B4-BE49-F238E27FC236}">
                    <a16:creationId xmlns:a16="http://schemas.microsoft.com/office/drawing/2014/main" id="{C6833F6E-D50E-45D4-8B3A-8059BD9A9F14}"/>
                  </a:ext>
                </a:extLst>
              </p:cNvPr>
              <p:cNvSpPr/>
              <p:nvPr/>
            </p:nvSpPr>
            <p:spPr bwMode="auto">
              <a:xfrm>
                <a:off x="4447652" y="3402813"/>
                <a:ext cx="1036037" cy="351131"/>
              </a:xfrm>
              <a:prstGeom prst="rect">
                <a:avLst/>
              </a:prstGeom>
              <a:solidFill>
                <a:srgbClr val="FFFF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a:t>
                </a:r>
                <a:r>
                  <a:rPr lang="en-US" altLang="zh-CN" baseline="-25000" dirty="0"/>
                  <a:t>0,3</a:t>
                </a:r>
                <a:endParaRPr kumimoji="0" lang="zh-CN" altLang="en-US" sz="2000" b="0" i="0" u="none" strike="noStrike" cap="none" normalizeH="0" baseline="-25000" dirty="0">
                  <a:ln>
                    <a:noFill/>
                  </a:ln>
                  <a:solidFill>
                    <a:schemeClr val="tx1"/>
                  </a:solidFill>
                  <a:effectLst/>
                  <a:latin typeface="Arial" charset="0"/>
                </a:endParaRPr>
              </a:p>
            </p:txBody>
          </p:sp>
        </p:grpSp>
      </p:grpSp>
      <p:sp>
        <p:nvSpPr>
          <p:cNvPr id="57" name="Multiply 2">
            <a:extLst>
              <a:ext uri="{FF2B5EF4-FFF2-40B4-BE49-F238E27FC236}">
                <a16:creationId xmlns:a16="http://schemas.microsoft.com/office/drawing/2014/main" id="{A62B5923-C789-46BC-B4DF-DE682B37DFFB}"/>
              </a:ext>
            </a:extLst>
          </p:cNvPr>
          <p:cNvSpPr/>
          <p:nvPr/>
        </p:nvSpPr>
        <p:spPr>
          <a:xfrm>
            <a:off x="1841532" y="3416150"/>
            <a:ext cx="663564" cy="716438"/>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grpSp>
        <p:nvGrpSpPr>
          <p:cNvPr id="156" name="组合 155">
            <a:extLst>
              <a:ext uri="{FF2B5EF4-FFF2-40B4-BE49-F238E27FC236}">
                <a16:creationId xmlns:a16="http://schemas.microsoft.com/office/drawing/2014/main" id="{51164C63-BCC0-44A1-BA6D-6F41DF108DFB}"/>
              </a:ext>
            </a:extLst>
          </p:cNvPr>
          <p:cNvGrpSpPr/>
          <p:nvPr/>
        </p:nvGrpSpPr>
        <p:grpSpPr>
          <a:xfrm>
            <a:off x="412789" y="4443651"/>
            <a:ext cx="2333718" cy="1385761"/>
            <a:chOff x="544662" y="4443651"/>
            <a:chExt cx="2333718" cy="1385761"/>
          </a:xfrm>
        </p:grpSpPr>
        <p:sp>
          <p:nvSpPr>
            <p:cNvPr id="111" name="矩形: 圆角 110">
              <a:extLst>
                <a:ext uri="{FF2B5EF4-FFF2-40B4-BE49-F238E27FC236}">
                  <a16:creationId xmlns:a16="http://schemas.microsoft.com/office/drawing/2014/main" id="{BB07EF17-D682-4E97-9F1A-6FACB8DDFEEE}"/>
                </a:ext>
              </a:extLst>
            </p:cNvPr>
            <p:cNvSpPr/>
            <p:nvPr/>
          </p:nvSpPr>
          <p:spPr bwMode="auto">
            <a:xfrm>
              <a:off x="544662" y="4443651"/>
              <a:ext cx="2333718" cy="1385761"/>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112" name="矩形 111">
              <a:extLst>
                <a:ext uri="{FF2B5EF4-FFF2-40B4-BE49-F238E27FC236}">
                  <a16:creationId xmlns:a16="http://schemas.microsoft.com/office/drawing/2014/main" id="{31B59825-1C99-45A7-9C7B-700D3AC415BF}"/>
                </a:ext>
              </a:extLst>
            </p:cNvPr>
            <p:cNvSpPr/>
            <p:nvPr/>
          </p:nvSpPr>
          <p:spPr bwMode="auto">
            <a:xfrm>
              <a:off x="739042" y="4511745"/>
              <a:ext cx="1903627" cy="339971"/>
            </a:xfrm>
            <a:prstGeom prst="rect">
              <a:avLst/>
            </a:prstGeom>
            <a:solidFill>
              <a:srgbClr val="00B05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1800" dirty="0"/>
                <a:t>b</a:t>
              </a:r>
              <a:r>
                <a:rPr lang="en-US" altLang="zh-CN" sz="1800" baseline="-25000" dirty="0"/>
                <a:t>0,1 </a:t>
              </a:r>
              <a:r>
                <a:rPr lang="en-US" altLang="zh-CN" sz="1800" dirty="0"/>
                <a:t>= &lt;b</a:t>
              </a:r>
              <a:r>
                <a:rPr lang="en-US" altLang="zh-CN" sz="1800" baseline="-25000" dirty="0"/>
                <a:t>3,1</a:t>
              </a:r>
              <a:r>
                <a:rPr lang="en-US" altLang="zh-CN" sz="1800" dirty="0"/>
                <a:t>, c</a:t>
              </a:r>
              <a:r>
                <a:rPr lang="en-US" altLang="zh-CN" sz="1800" baseline="-25000" dirty="0"/>
                <a:t>1</a:t>
              </a:r>
              <a:r>
                <a:rPr lang="en-US" altLang="zh-CN" sz="1800" dirty="0"/>
                <a:t>&gt;</a:t>
              </a:r>
              <a:r>
                <a:rPr lang="en-US" altLang="zh-CN" sz="1800" baseline="-25000" dirty="0"/>
                <a:t>4</a:t>
              </a:r>
              <a:endParaRPr lang="en-US" altLang="zh-CN" sz="1800" dirty="0"/>
            </a:p>
          </p:txBody>
        </p:sp>
        <p:sp>
          <p:nvSpPr>
            <p:cNvPr id="113" name="矩形 112">
              <a:extLst>
                <a:ext uri="{FF2B5EF4-FFF2-40B4-BE49-F238E27FC236}">
                  <a16:creationId xmlns:a16="http://schemas.microsoft.com/office/drawing/2014/main" id="{8AA1B10B-78B2-4504-9B35-A37032B9FB7A}"/>
                </a:ext>
              </a:extLst>
            </p:cNvPr>
            <p:cNvSpPr/>
            <p:nvPr/>
          </p:nvSpPr>
          <p:spPr bwMode="auto">
            <a:xfrm>
              <a:off x="739041" y="4967515"/>
              <a:ext cx="1903627" cy="339971"/>
            </a:xfrm>
            <a:prstGeom prst="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1800" dirty="0">
                  <a:solidFill>
                    <a:schemeClr val="tx1"/>
                  </a:solidFill>
                </a:rPr>
                <a:t>c</a:t>
              </a:r>
              <a:r>
                <a:rPr lang="en-US" altLang="zh-CN" sz="1800" baseline="-25000" dirty="0">
                  <a:solidFill>
                    <a:schemeClr val="tx1"/>
                  </a:solidFill>
                </a:rPr>
                <a:t>3 </a:t>
              </a:r>
              <a:r>
                <a:rPr lang="en-US" altLang="zh-CN" sz="1800" dirty="0">
                  <a:solidFill>
                    <a:schemeClr val="tx1"/>
                  </a:solidFill>
                </a:rPr>
                <a:t>= &lt;b</a:t>
              </a:r>
              <a:r>
                <a:rPr lang="en-US" altLang="zh-CN" sz="1800" baseline="-25000" dirty="0">
                  <a:solidFill>
                    <a:schemeClr val="tx1"/>
                  </a:solidFill>
                </a:rPr>
                <a:t>3,1</a:t>
              </a:r>
              <a:r>
                <a:rPr lang="en-US" altLang="zh-CN" sz="1800" dirty="0">
                  <a:solidFill>
                    <a:schemeClr val="tx1"/>
                  </a:solidFill>
                </a:rPr>
                <a:t>, c</a:t>
              </a:r>
              <a:r>
                <a:rPr lang="en-US" altLang="zh-CN" sz="1800" baseline="-25000" dirty="0">
                  <a:solidFill>
                    <a:schemeClr val="tx1"/>
                  </a:solidFill>
                </a:rPr>
                <a:t>1</a:t>
              </a:r>
              <a:r>
                <a:rPr lang="en-US" altLang="zh-CN" sz="1800" dirty="0">
                  <a:solidFill>
                    <a:schemeClr val="tx1"/>
                  </a:solidFill>
                </a:rPr>
                <a:t>&gt;</a:t>
              </a:r>
              <a:r>
                <a:rPr lang="en-US" altLang="zh-CN" sz="1800" baseline="-25000" dirty="0">
                  <a:solidFill>
                    <a:schemeClr val="tx1"/>
                  </a:solidFill>
                </a:rPr>
                <a:t>5</a:t>
              </a:r>
              <a:endParaRPr lang="en-US" altLang="zh-CN" sz="1800" dirty="0">
                <a:solidFill>
                  <a:schemeClr val="tx1"/>
                </a:solidFill>
              </a:endParaRPr>
            </a:p>
          </p:txBody>
        </p:sp>
        <p:sp>
          <p:nvSpPr>
            <p:cNvPr id="114" name="矩形 113">
              <a:extLst>
                <a:ext uri="{FF2B5EF4-FFF2-40B4-BE49-F238E27FC236}">
                  <a16:creationId xmlns:a16="http://schemas.microsoft.com/office/drawing/2014/main" id="{5CA22C63-2836-4608-BB89-A413F017B36D}"/>
                </a:ext>
              </a:extLst>
            </p:cNvPr>
            <p:cNvSpPr/>
            <p:nvPr/>
          </p:nvSpPr>
          <p:spPr bwMode="auto">
            <a:xfrm>
              <a:off x="739040" y="5409473"/>
              <a:ext cx="1903627" cy="339971"/>
            </a:xfrm>
            <a:prstGeom prst="rect">
              <a:avLst/>
            </a:prstGeom>
            <a:solidFill>
              <a:srgbClr val="00B05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1800" dirty="0"/>
                <a:t>b</a:t>
              </a:r>
              <a:r>
                <a:rPr lang="en-US" altLang="zh-CN" sz="1800" baseline="-25000" dirty="0"/>
                <a:t>0,3 </a:t>
              </a:r>
              <a:r>
                <a:rPr lang="en-US" altLang="zh-CN" sz="1800" dirty="0"/>
                <a:t>= &lt;b</a:t>
              </a:r>
              <a:r>
                <a:rPr lang="en-US" altLang="zh-CN" sz="1800" baseline="-25000" dirty="0"/>
                <a:t>1,1</a:t>
              </a:r>
              <a:r>
                <a:rPr lang="en-US" altLang="zh-CN" sz="1800" dirty="0"/>
                <a:t>, c</a:t>
              </a:r>
              <a:r>
                <a:rPr lang="en-US" altLang="zh-CN" sz="1800" baseline="-25000" dirty="0"/>
                <a:t>3</a:t>
              </a:r>
              <a:r>
                <a:rPr lang="en-US" altLang="zh-CN" sz="1800" dirty="0"/>
                <a:t>&gt;</a:t>
              </a:r>
              <a:r>
                <a:rPr lang="en-US" altLang="zh-CN" sz="1800" baseline="-25000" dirty="0"/>
                <a:t>7</a:t>
              </a:r>
              <a:endParaRPr lang="en-US" altLang="zh-CN" sz="1800" dirty="0"/>
            </a:p>
          </p:txBody>
        </p:sp>
      </p:grpSp>
      <p:grpSp>
        <p:nvGrpSpPr>
          <p:cNvPr id="124" name="组合 123">
            <a:extLst>
              <a:ext uri="{FF2B5EF4-FFF2-40B4-BE49-F238E27FC236}">
                <a16:creationId xmlns:a16="http://schemas.microsoft.com/office/drawing/2014/main" id="{D6B62DA0-9F49-48BB-AFCE-0319E1FD06AC}"/>
              </a:ext>
            </a:extLst>
          </p:cNvPr>
          <p:cNvGrpSpPr/>
          <p:nvPr/>
        </p:nvGrpSpPr>
        <p:grpSpPr>
          <a:xfrm>
            <a:off x="5914821" y="4443651"/>
            <a:ext cx="2333718" cy="2198664"/>
            <a:chOff x="6046694" y="4443651"/>
            <a:chExt cx="2333718" cy="2198664"/>
          </a:xfrm>
        </p:grpSpPr>
        <p:sp>
          <p:nvSpPr>
            <p:cNvPr id="104" name="矩形: 圆角 103">
              <a:extLst>
                <a:ext uri="{FF2B5EF4-FFF2-40B4-BE49-F238E27FC236}">
                  <a16:creationId xmlns:a16="http://schemas.microsoft.com/office/drawing/2014/main" id="{88447774-E7D5-4D28-B26F-3D56F7B8FC3D}"/>
                </a:ext>
              </a:extLst>
            </p:cNvPr>
            <p:cNvSpPr/>
            <p:nvPr/>
          </p:nvSpPr>
          <p:spPr bwMode="auto">
            <a:xfrm>
              <a:off x="6046694" y="4443651"/>
              <a:ext cx="2333718" cy="1834914"/>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105" name="矩形 104">
              <a:extLst>
                <a:ext uri="{FF2B5EF4-FFF2-40B4-BE49-F238E27FC236}">
                  <a16:creationId xmlns:a16="http://schemas.microsoft.com/office/drawing/2014/main" id="{3173F798-D75C-4202-8992-A9F7F06270FB}"/>
                </a:ext>
              </a:extLst>
            </p:cNvPr>
            <p:cNvSpPr/>
            <p:nvPr/>
          </p:nvSpPr>
          <p:spPr bwMode="auto">
            <a:xfrm>
              <a:off x="6252576" y="4510241"/>
              <a:ext cx="1903627" cy="339971"/>
            </a:xfrm>
            <a:prstGeom prst="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800" dirty="0">
                  <a:solidFill>
                    <a:schemeClr val="tx1"/>
                  </a:solidFill>
                </a:rPr>
                <a:t>c</a:t>
              </a:r>
              <a:r>
                <a:rPr lang="en-US" altLang="zh-CN" sz="1800" baseline="-25000" dirty="0">
                  <a:solidFill>
                    <a:schemeClr val="tx1"/>
                  </a:solidFill>
                </a:rPr>
                <a:t>0 </a:t>
              </a:r>
              <a:r>
                <a:rPr lang="en-US" altLang="zh-CN" sz="1800" dirty="0">
                  <a:solidFill>
                    <a:schemeClr val="tx1"/>
                  </a:solidFill>
                </a:rPr>
                <a:t>= &lt;b</a:t>
              </a:r>
              <a:r>
                <a:rPr lang="en-US" altLang="zh-CN" sz="1800" baseline="-25000" dirty="0">
                  <a:solidFill>
                    <a:schemeClr val="tx1"/>
                  </a:solidFill>
                </a:rPr>
                <a:t>2,1</a:t>
              </a:r>
              <a:r>
                <a:rPr lang="en-US" altLang="zh-CN" sz="1800" dirty="0">
                  <a:solidFill>
                    <a:schemeClr val="tx1"/>
                  </a:solidFill>
                </a:rPr>
                <a:t>, b</a:t>
              </a:r>
              <a:r>
                <a:rPr lang="en-US" altLang="zh-CN" sz="1800" baseline="-25000" dirty="0">
                  <a:solidFill>
                    <a:schemeClr val="tx1"/>
                  </a:solidFill>
                </a:rPr>
                <a:t>3,0</a:t>
              </a:r>
              <a:r>
                <a:rPr lang="en-US" altLang="zh-CN" sz="1800" dirty="0">
                  <a:solidFill>
                    <a:schemeClr val="tx1"/>
                  </a:solidFill>
                </a:rPr>
                <a:t>&gt;</a:t>
              </a:r>
              <a:r>
                <a:rPr lang="en-US" altLang="zh-CN" sz="1800" baseline="-25000" dirty="0">
                  <a:solidFill>
                    <a:schemeClr val="tx1"/>
                  </a:solidFill>
                </a:rPr>
                <a:t>0</a:t>
              </a:r>
              <a:endParaRPr lang="en-US" altLang="zh-CN" sz="1800" dirty="0">
                <a:solidFill>
                  <a:schemeClr val="tx1"/>
                </a:solidFill>
              </a:endParaRPr>
            </a:p>
            <a:p>
              <a:pPr algn="ctr"/>
              <a:endParaRPr lang="en-US" altLang="zh-CN" sz="1800" dirty="0">
                <a:solidFill>
                  <a:schemeClr val="tx1"/>
                </a:solidFill>
              </a:endParaRPr>
            </a:p>
          </p:txBody>
        </p:sp>
        <p:sp>
          <p:nvSpPr>
            <p:cNvPr id="106" name="矩形 105">
              <a:extLst>
                <a:ext uri="{FF2B5EF4-FFF2-40B4-BE49-F238E27FC236}">
                  <a16:creationId xmlns:a16="http://schemas.microsoft.com/office/drawing/2014/main" id="{1949E22F-752A-440C-B485-4A4AF6395B9A}"/>
                </a:ext>
              </a:extLst>
            </p:cNvPr>
            <p:cNvSpPr/>
            <p:nvPr/>
          </p:nvSpPr>
          <p:spPr bwMode="auto">
            <a:xfrm>
              <a:off x="6252575" y="4967516"/>
              <a:ext cx="1903627" cy="339971"/>
            </a:xfrm>
            <a:prstGeom prst="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1800" dirty="0">
                  <a:solidFill>
                    <a:schemeClr val="tx1"/>
                  </a:solidFill>
                </a:rPr>
                <a:t>c</a:t>
              </a:r>
              <a:r>
                <a:rPr lang="en-US" altLang="zh-CN" sz="1800" baseline="-25000" dirty="0">
                  <a:solidFill>
                    <a:schemeClr val="tx1"/>
                  </a:solidFill>
                </a:rPr>
                <a:t>1 </a:t>
              </a:r>
              <a:r>
                <a:rPr lang="en-US" altLang="zh-CN" sz="1800" dirty="0">
                  <a:solidFill>
                    <a:schemeClr val="tx1"/>
                  </a:solidFill>
                </a:rPr>
                <a:t>= &lt;b</a:t>
              </a:r>
              <a:r>
                <a:rPr lang="en-US" altLang="zh-CN" sz="1800" baseline="-25000" dirty="0">
                  <a:solidFill>
                    <a:schemeClr val="tx1"/>
                  </a:solidFill>
                </a:rPr>
                <a:t>2,1</a:t>
              </a:r>
              <a:r>
                <a:rPr lang="en-US" altLang="zh-CN" sz="1800" dirty="0">
                  <a:solidFill>
                    <a:schemeClr val="tx1"/>
                  </a:solidFill>
                </a:rPr>
                <a:t>, b</a:t>
              </a:r>
              <a:r>
                <a:rPr lang="en-US" altLang="zh-CN" sz="1800" baseline="-25000" dirty="0">
                  <a:solidFill>
                    <a:schemeClr val="tx1"/>
                  </a:solidFill>
                </a:rPr>
                <a:t>3,0</a:t>
              </a:r>
              <a:r>
                <a:rPr lang="en-US" altLang="zh-CN" sz="1800" dirty="0">
                  <a:solidFill>
                    <a:schemeClr val="tx1"/>
                  </a:solidFill>
                </a:rPr>
                <a:t>&gt;</a:t>
              </a:r>
              <a:r>
                <a:rPr lang="en-US" altLang="zh-CN" sz="1800" baseline="-25000" dirty="0">
                  <a:solidFill>
                    <a:schemeClr val="tx1"/>
                  </a:solidFill>
                </a:rPr>
                <a:t>1</a:t>
              </a:r>
              <a:endParaRPr lang="en-US" altLang="zh-CN" sz="1800" dirty="0">
                <a:solidFill>
                  <a:schemeClr val="tx1"/>
                </a:solidFill>
              </a:endParaRPr>
            </a:p>
          </p:txBody>
        </p:sp>
        <p:sp>
          <p:nvSpPr>
            <p:cNvPr id="107" name="矩形 106">
              <a:extLst>
                <a:ext uri="{FF2B5EF4-FFF2-40B4-BE49-F238E27FC236}">
                  <a16:creationId xmlns:a16="http://schemas.microsoft.com/office/drawing/2014/main" id="{764A3C66-6C41-48DF-A6ED-1058B88418DE}"/>
                </a:ext>
              </a:extLst>
            </p:cNvPr>
            <p:cNvSpPr/>
            <p:nvPr/>
          </p:nvSpPr>
          <p:spPr bwMode="auto">
            <a:xfrm>
              <a:off x="6252575" y="5409474"/>
              <a:ext cx="1903627" cy="339971"/>
            </a:xfrm>
            <a:prstGeom prst="rect">
              <a:avLst/>
            </a:prstGeom>
            <a:solidFill>
              <a:srgbClr val="00B05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1800" dirty="0"/>
                <a:t>b</a:t>
              </a:r>
              <a:r>
                <a:rPr lang="en-US" altLang="zh-CN" sz="1800" baseline="-25000" dirty="0"/>
                <a:t>0,0 </a:t>
              </a:r>
              <a:r>
                <a:rPr lang="en-US" altLang="zh-CN" sz="1800" dirty="0"/>
                <a:t>= &lt;b</a:t>
              </a:r>
              <a:r>
                <a:rPr lang="en-US" altLang="zh-CN" sz="1800" baseline="-25000" dirty="0"/>
                <a:t>2,0</a:t>
              </a:r>
              <a:r>
                <a:rPr lang="en-US" altLang="zh-CN" sz="1800" dirty="0"/>
                <a:t>, c</a:t>
              </a:r>
              <a:r>
                <a:rPr lang="en-US" altLang="zh-CN" sz="1800" baseline="-25000" dirty="0"/>
                <a:t>0</a:t>
              </a:r>
              <a:r>
                <a:rPr lang="en-US" altLang="zh-CN" sz="1800" dirty="0"/>
                <a:t>&gt;</a:t>
              </a:r>
              <a:r>
                <a:rPr lang="en-US" altLang="zh-CN" sz="1800" baseline="-25000" dirty="0"/>
                <a:t>2</a:t>
              </a:r>
              <a:endParaRPr lang="en-US" altLang="zh-CN" sz="1800" dirty="0"/>
            </a:p>
          </p:txBody>
        </p:sp>
        <p:sp>
          <p:nvSpPr>
            <p:cNvPr id="108" name="矩形 107">
              <a:extLst>
                <a:ext uri="{FF2B5EF4-FFF2-40B4-BE49-F238E27FC236}">
                  <a16:creationId xmlns:a16="http://schemas.microsoft.com/office/drawing/2014/main" id="{B352B92D-8FA2-4936-87BC-59450308E7A7}"/>
                </a:ext>
              </a:extLst>
            </p:cNvPr>
            <p:cNvSpPr/>
            <p:nvPr/>
          </p:nvSpPr>
          <p:spPr bwMode="auto">
            <a:xfrm>
              <a:off x="6252575" y="5829412"/>
              <a:ext cx="1903627" cy="339971"/>
            </a:xfrm>
            <a:prstGeom prst="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1800" dirty="0">
                  <a:solidFill>
                    <a:schemeClr val="tx1"/>
                  </a:solidFill>
                </a:rPr>
                <a:t>c</a:t>
              </a:r>
              <a:r>
                <a:rPr lang="en-US" altLang="zh-CN" sz="1800" baseline="-25000" dirty="0">
                  <a:solidFill>
                    <a:schemeClr val="tx1"/>
                  </a:solidFill>
                </a:rPr>
                <a:t>2 </a:t>
              </a:r>
              <a:r>
                <a:rPr lang="en-US" altLang="zh-CN" sz="1800" dirty="0">
                  <a:solidFill>
                    <a:schemeClr val="tx1"/>
                  </a:solidFill>
                </a:rPr>
                <a:t>= &lt;b</a:t>
              </a:r>
              <a:r>
                <a:rPr lang="en-US" altLang="zh-CN" sz="1800" baseline="-25000" dirty="0">
                  <a:solidFill>
                    <a:schemeClr val="tx1"/>
                  </a:solidFill>
                </a:rPr>
                <a:t>2,0</a:t>
              </a:r>
              <a:r>
                <a:rPr lang="en-US" altLang="zh-CN" sz="1800" dirty="0">
                  <a:solidFill>
                    <a:schemeClr val="tx1"/>
                  </a:solidFill>
                </a:rPr>
                <a:t>, c</a:t>
              </a:r>
              <a:r>
                <a:rPr lang="en-US" altLang="zh-CN" sz="1800" baseline="-25000" dirty="0">
                  <a:solidFill>
                    <a:schemeClr val="tx1"/>
                  </a:solidFill>
                </a:rPr>
                <a:t>0</a:t>
              </a:r>
              <a:r>
                <a:rPr lang="en-US" altLang="zh-CN" sz="1800" dirty="0">
                  <a:solidFill>
                    <a:schemeClr val="tx1"/>
                  </a:solidFill>
                </a:rPr>
                <a:t>&gt;</a:t>
              </a:r>
              <a:r>
                <a:rPr lang="en-US" altLang="zh-CN" sz="1800" baseline="-25000" dirty="0">
                  <a:solidFill>
                    <a:schemeClr val="tx1"/>
                  </a:solidFill>
                </a:rPr>
                <a:t>3</a:t>
              </a:r>
              <a:endParaRPr lang="en-US" altLang="zh-CN" sz="1800" dirty="0">
                <a:solidFill>
                  <a:schemeClr val="tx1"/>
                </a:solidFill>
              </a:endParaRPr>
            </a:p>
          </p:txBody>
        </p:sp>
        <p:sp>
          <p:nvSpPr>
            <p:cNvPr id="117" name="TextBox 44">
              <a:extLst>
                <a:ext uri="{FF2B5EF4-FFF2-40B4-BE49-F238E27FC236}">
                  <a16:creationId xmlns:a16="http://schemas.microsoft.com/office/drawing/2014/main" id="{9969F2A9-C9C1-417C-A56B-FDCBBC6885FF}"/>
                </a:ext>
              </a:extLst>
            </p:cNvPr>
            <p:cNvSpPr txBox="1"/>
            <p:nvPr/>
          </p:nvSpPr>
          <p:spPr>
            <a:xfrm>
              <a:off x="6971230" y="6242205"/>
              <a:ext cx="465192" cy="400110"/>
            </a:xfrm>
            <a:prstGeom prst="rect">
              <a:avLst/>
            </a:prstGeom>
            <a:noFill/>
          </p:spPr>
          <p:txBody>
            <a:bodyPr wrap="none" rtlCol="0">
              <a:spAutoFit/>
            </a:bodyPr>
            <a:lstStyle/>
            <a:p>
              <a:r>
                <a:rPr lang="en-US" sz="2000" dirty="0"/>
                <a:t>N</a:t>
              </a:r>
              <a:r>
                <a:rPr lang="en-US" sz="2000" baseline="-25000" dirty="0"/>
                <a:t>2</a:t>
              </a:r>
              <a:endParaRPr lang="en-US" sz="2000" dirty="0"/>
            </a:p>
          </p:txBody>
        </p:sp>
      </p:grpSp>
      <p:cxnSp>
        <p:nvCxnSpPr>
          <p:cNvPr id="118" name="Elbow Connector 110">
            <a:extLst>
              <a:ext uri="{FF2B5EF4-FFF2-40B4-BE49-F238E27FC236}">
                <a16:creationId xmlns:a16="http://schemas.microsoft.com/office/drawing/2014/main" id="{B578AF52-8444-48A4-91AB-61DDDFEF5E04}"/>
              </a:ext>
            </a:extLst>
          </p:cNvPr>
          <p:cNvCxnSpPr>
            <a:cxnSpLocks/>
          </p:cNvCxnSpPr>
          <p:nvPr/>
        </p:nvCxnSpPr>
        <p:spPr>
          <a:xfrm rot="5400000">
            <a:off x="8445622" y="3886055"/>
            <a:ext cx="1252572" cy="1650892"/>
          </a:xfrm>
          <a:prstGeom prst="bentConnector2">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22" name="TextBox 54">
            <a:extLst>
              <a:ext uri="{FF2B5EF4-FFF2-40B4-BE49-F238E27FC236}">
                <a16:creationId xmlns:a16="http://schemas.microsoft.com/office/drawing/2014/main" id="{460BA458-1B50-40CE-ACC6-70C7902A0624}"/>
              </a:ext>
            </a:extLst>
          </p:cNvPr>
          <p:cNvSpPr txBox="1"/>
          <p:nvPr/>
        </p:nvSpPr>
        <p:spPr>
          <a:xfrm>
            <a:off x="9347732" y="4933890"/>
            <a:ext cx="776048" cy="400110"/>
          </a:xfrm>
          <a:prstGeom prst="rect">
            <a:avLst/>
          </a:prstGeom>
          <a:noFill/>
          <a:ln>
            <a:noFill/>
          </a:ln>
        </p:spPr>
        <p:txBody>
          <a:bodyPr wrap="square" rtlCol="0">
            <a:spAutoFit/>
          </a:bodyPr>
          <a:lstStyle/>
          <a:p>
            <a:r>
              <a:rPr lang="en-US" sz="2000" dirty="0"/>
              <a:t>b</a:t>
            </a:r>
            <a:r>
              <a:rPr lang="en-US" sz="2000" baseline="-25000" dirty="0"/>
              <a:t>3,0</a:t>
            </a:r>
          </a:p>
        </p:txBody>
      </p:sp>
      <p:grpSp>
        <p:nvGrpSpPr>
          <p:cNvPr id="130" name="组合 129">
            <a:extLst>
              <a:ext uri="{FF2B5EF4-FFF2-40B4-BE49-F238E27FC236}">
                <a16:creationId xmlns:a16="http://schemas.microsoft.com/office/drawing/2014/main" id="{18809C07-C683-4835-A4A9-185696C18951}"/>
              </a:ext>
            </a:extLst>
          </p:cNvPr>
          <p:cNvGrpSpPr/>
          <p:nvPr/>
        </p:nvGrpSpPr>
        <p:grpSpPr>
          <a:xfrm>
            <a:off x="3097070" y="5739614"/>
            <a:ext cx="2333718" cy="868995"/>
            <a:chOff x="3228943" y="5739614"/>
            <a:chExt cx="2333718" cy="868995"/>
          </a:xfrm>
        </p:grpSpPr>
        <p:grpSp>
          <p:nvGrpSpPr>
            <p:cNvPr id="126" name="组合 125">
              <a:extLst>
                <a:ext uri="{FF2B5EF4-FFF2-40B4-BE49-F238E27FC236}">
                  <a16:creationId xmlns:a16="http://schemas.microsoft.com/office/drawing/2014/main" id="{FFC31C83-390B-41CB-A1E5-A5EF15624CEE}"/>
                </a:ext>
              </a:extLst>
            </p:cNvPr>
            <p:cNvGrpSpPr/>
            <p:nvPr/>
          </p:nvGrpSpPr>
          <p:grpSpPr>
            <a:xfrm>
              <a:off x="3228943" y="5739614"/>
              <a:ext cx="2333718" cy="508786"/>
              <a:chOff x="3275012" y="4713123"/>
              <a:chExt cx="2333718" cy="508786"/>
            </a:xfrm>
          </p:grpSpPr>
          <p:sp>
            <p:nvSpPr>
              <p:cNvPr id="109" name="矩形: 圆角 108">
                <a:extLst>
                  <a:ext uri="{FF2B5EF4-FFF2-40B4-BE49-F238E27FC236}">
                    <a16:creationId xmlns:a16="http://schemas.microsoft.com/office/drawing/2014/main" id="{4D74B7B8-BA5D-4B47-B243-A4672D4ABC49}"/>
                  </a:ext>
                </a:extLst>
              </p:cNvPr>
              <p:cNvSpPr/>
              <p:nvPr/>
            </p:nvSpPr>
            <p:spPr bwMode="auto">
              <a:xfrm>
                <a:off x="3275012" y="4713123"/>
                <a:ext cx="2333718" cy="508786"/>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a:ln>
                    <a:noFill/>
                  </a:ln>
                  <a:solidFill>
                    <a:schemeClr val="tx1"/>
                  </a:solidFill>
                  <a:effectLst/>
                  <a:latin typeface="Arial" charset="0"/>
                </a:endParaRPr>
              </a:p>
            </p:txBody>
          </p:sp>
          <p:sp>
            <p:nvSpPr>
              <p:cNvPr id="110" name="矩形 109">
                <a:extLst>
                  <a:ext uri="{FF2B5EF4-FFF2-40B4-BE49-F238E27FC236}">
                    <a16:creationId xmlns:a16="http://schemas.microsoft.com/office/drawing/2014/main" id="{FE81CAAB-A6BB-485D-AFEF-6E8B573982D5}"/>
                  </a:ext>
                </a:extLst>
              </p:cNvPr>
              <p:cNvSpPr/>
              <p:nvPr/>
            </p:nvSpPr>
            <p:spPr bwMode="auto">
              <a:xfrm>
                <a:off x="3490057" y="4790356"/>
                <a:ext cx="1903627" cy="339971"/>
              </a:xfrm>
              <a:prstGeom prst="rect">
                <a:avLst/>
              </a:prstGeom>
              <a:solidFill>
                <a:srgbClr val="00B05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1800" dirty="0"/>
                  <a:t>b</a:t>
                </a:r>
                <a:r>
                  <a:rPr lang="en-US" altLang="zh-CN" sz="1800" baseline="-25000" dirty="0"/>
                  <a:t>0,2 </a:t>
                </a:r>
                <a:r>
                  <a:rPr lang="en-US" altLang="zh-CN" sz="1800" dirty="0"/>
                  <a:t>= &lt;b</a:t>
                </a:r>
                <a:r>
                  <a:rPr lang="en-US" altLang="zh-CN" sz="1800" baseline="-25000" dirty="0"/>
                  <a:t>1,0</a:t>
                </a:r>
                <a:r>
                  <a:rPr lang="en-US" altLang="zh-CN" sz="1800" dirty="0"/>
                  <a:t>, c</a:t>
                </a:r>
                <a:r>
                  <a:rPr lang="en-US" altLang="zh-CN" sz="1800" baseline="-25000" dirty="0"/>
                  <a:t>2</a:t>
                </a:r>
                <a:r>
                  <a:rPr lang="en-US" altLang="zh-CN" sz="1800" dirty="0"/>
                  <a:t>&gt;</a:t>
                </a:r>
                <a:r>
                  <a:rPr lang="en-US" altLang="zh-CN" sz="1800" baseline="-25000" dirty="0"/>
                  <a:t>6</a:t>
                </a:r>
                <a:endParaRPr lang="en-US" altLang="zh-CN" sz="1800" dirty="0"/>
              </a:p>
            </p:txBody>
          </p:sp>
        </p:grpSp>
        <p:sp>
          <p:nvSpPr>
            <p:cNvPr id="125" name="TextBox 44">
              <a:extLst>
                <a:ext uri="{FF2B5EF4-FFF2-40B4-BE49-F238E27FC236}">
                  <a16:creationId xmlns:a16="http://schemas.microsoft.com/office/drawing/2014/main" id="{AD5536DE-8636-4962-A677-6438086D4F1D}"/>
                </a:ext>
              </a:extLst>
            </p:cNvPr>
            <p:cNvSpPr txBox="1"/>
            <p:nvPr/>
          </p:nvSpPr>
          <p:spPr>
            <a:xfrm>
              <a:off x="4217026" y="6208499"/>
              <a:ext cx="465192" cy="400110"/>
            </a:xfrm>
            <a:prstGeom prst="rect">
              <a:avLst/>
            </a:prstGeom>
            <a:noFill/>
          </p:spPr>
          <p:txBody>
            <a:bodyPr wrap="none" rtlCol="0">
              <a:spAutoFit/>
            </a:bodyPr>
            <a:lstStyle/>
            <a:p>
              <a:r>
                <a:rPr lang="en-US" sz="2000" dirty="0"/>
                <a:t>N</a:t>
              </a:r>
              <a:r>
                <a:rPr lang="en-US" sz="2000" baseline="-25000" dirty="0"/>
                <a:t>1</a:t>
              </a:r>
              <a:endParaRPr lang="en-US" sz="2000" dirty="0"/>
            </a:p>
          </p:txBody>
        </p:sp>
      </p:grpSp>
      <p:cxnSp>
        <p:nvCxnSpPr>
          <p:cNvPr id="127" name="Straight Arrow Connector 18">
            <a:extLst>
              <a:ext uri="{FF2B5EF4-FFF2-40B4-BE49-F238E27FC236}">
                <a16:creationId xmlns:a16="http://schemas.microsoft.com/office/drawing/2014/main" id="{A38B8D9A-386E-42FC-B5B0-C39378DD3ABF}"/>
              </a:ext>
            </a:extLst>
          </p:cNvPr>
          <p:cNvCxnSpPr>
            <a:cxnSpLocks/>
          </p:cNvCxnSpPr>
          <p:nvPr/>
        </p:nvCxnSpPr>
        <p:spPr>
          <a:xfrm flipH="1" flipV="1">
            <a:off x="5430788" y="6019800"/>
            <a:ext cx="689914" cy="5391"/>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31" name="Elbow Connector 110">
            <a:extLst>
              <a:ext uri="{FF2B5EF4-FFF2-40B4-BE49-F238E27FC236}">
                <a16:creationId xmlns:a16="http://schemas.microsoft.com/office/drawing/2014/main" id="{29A5EDCB-4B7B-4654-988E-D46EBFC6745B}"/>
              </a:ext>
            </a:extLst>
          </p:cNvPr>
          <p:cNvCxnSpPr>
            <a:cxnSpLocks/>
          </p:cNvCxnSpPr>
          <p:nvPr/>
        </p:nvCxnSpPr>
        <p:spPr>
          <a:xfrm rot="10800000" flipV="1">
            <a:off x="1309494" y="4105880"/>
            <a:ext cx="8851609" cy="1713544"/>
          </a:xfrm>
          <a:prstGeom prst="bentConnector4">
            <a:avLst>
              <a:gd name="adj1" fmla="val -78"/>
              <a:gd name="adj2" fmla="val 153756"/>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36" name="TextBox 54">
            <a:extLst>
              <a:ext uri="{FF2B5EF4-FFF2-40B4-BE49-F238E27FC236}">
                <a16:creationId xmlns:a16="http://schemas.microsoft.com/office/drawing/2014/main" id="{C0AC480A-7F14-4FF4-9AB5-B682FF72CD45}"/>
              </a:ext>
            </a:extLst>
          </p:cNvPr>
          <p:cNvSpPr txBox="1"/>
          <p:nvPr/>
        </p:nvSpPr>
        <p:spPr>
          <a:xfrm>
            <a:off x="9467739" y="6305490"/>
            <a:ext cx="776048" cy="400110"/>
          </a:xfrm>
          <a:prstGeom prst="rect">
            <a:avLst/>
          </a:prstGeom>
          <a:noFill/>
          <a:ln>
            <a:noFill/>
          </a:ln>
        </p:spPr>
        <p:txBody>
          <a:bodyPr wrap="square" rtlCol="0">
            <a:spAutoFit/>
          </a:bodyPr>
          <a:lstStyle/>
          <a:p>
            <a:r>
              <a:rPr lang="en-US" sz="2000" dirty="0"/>
              <a:t>b</a:t>
            </a:r>
            <a:r>
              <a:rPr lang="en-US" sz="2000" baseline="-25000" dirty="0"/>
              <a:t>3,1</a:t>
            </a:r>
          </a:p>
        </p:txBody>
      </p:sp>
      <p:cxnSp>
        <p:nvCxnSpPr>
          <p:cNvPr id="137" name="Elbow Connector 110">
            <a:extLst>
              <a:ext uri="{FF2B5EF4-FFF2-40B4-BE49-F238E27FC236}">
                <a16:creationId xmlns:a16="http://schemas.microsoft.com/office/drawing/2014/main" id="{347864F6-6E47-45BB-BA49-B5B040D111D6}"/>
              </a:ext>
            </a:extLst>
          </p:cNvPr>
          <p:cNvCxnSpPr>
            <a:cxnSpLocks/>
            <a:stCxn id="110" idx="1"/>
            <a:endCxn id="111" idx="2"/>
          </p:cNvCxnSpPr>
          <p:nvPr/>
        </p:nvCxnSpPr>
        <p:spPr>
          <a:xfrm rot="10800000">
            <a:off x="1579649" y="5829413"/>
            <a:ext cx="1732467" cy="157421"/>
          </a:xfrm>
          <a:prstGeom prst="bentConnector2">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40" name="Straight Arrow Connector 18">
            <a:extLst>
              <a:ext uri="{FF2B5EF4-FFF2-40B4-BE49-F238E27FC236}">
                <a16:creationId xmlns:a16="http://schemas.microsoft.com/office/drawing/2014/main" id="{EC510D62-0267-4E71-B3BD-7651DD0313BA}"/>
              </a:ext>
            </a:extLst>
          </p:cNvPr>
          <p:cNvCxnSpPr>
            <a:cxnSpLocks/>
            <a:stCxn id="107" idx="1"/>
          </p:cNvCxnSpPr>
          <p:nvPr/>
        </p:nvCxnSpPr>
        <p:spPr>
          <a:xfrm flipH="1" flipV="1">
            <a:off x="2764003" y="5551948"/>
            <a:ext cx="3356699" cy="27512"/>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43" name="Straight Arrow Connector 18">
            <a:extLst>
              <a:ext uri="{FF2B5EF4-FFF2-40B4-BE49-F238E27FC236}">
                <a16:creationId xmlns:a16="http://schemas.microsoft.com/office/drawing/2014/main" id="{B3A6F33E-0E4B-4D76-BC67-AE65B2DA8066}"/>
              </a:ext>
            </a:extLst>
          </p:cNvPr>
          <p:cNvCxnSpPr>
            <a:cxnSpLocks/>
            <a:stCxn id="106" idx="1"/>
            <a:endCxn id="111" idx="3"/>
          </p:cNvCxnSpPr>
          <p:nvPr/>
        </p:nvCxnSpPr>
        <p:spPr>
          <a:xfrm flipH="1" flipV="1">
            <a:off x="2746507" y="5136532"/>
            <a:ext cx="3374195" cy="970"/>
          </a:xfrm>
          <a:prstGeom prst="straightConnector1">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46" name="Elbow Connector 110">
            <a:extLst>
              <a:ext uri="{FF2B5EF4-FFF2-40B4-BE49-F238E27FC236}">
                <a16:creationId xmlns:a16="http://schemas.microsoft.com/office/drawing/2014/main" id="{D950BDBB-0A5C-4B55-84FB-BFC28D869E75}"/>
              </a:ext>
            </a:extLst>
          </p:cNvPr>
          <p:cNvCxnSpPr>
            <a:cxnSpLocks/>
            <a:stCxn id="75" idx="2"/>
          </p:cNvCxnSpPr>
          <p:nvPr/>
        </p:nvCxnSpPr>
        <p:spPr>
          <a:xfrm rot="5400000">
            <a:off x="3234176" y="3620735"/>
            <a:ext cx="632280" cy="1595894"/>
          </a:xfrm>
          <a:prstGeom prst="bentConnector2">
            <a:avLst/>
          </a:prstGeom>
          <a:ln w="254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48" name="TextBox 54">
            <a:extLst>
              <a:ext uri="{FF2B5EF4-FFF2-40B4-BE49-F238E27FC236}">
                <a16:creationId xmlns:a16="http://schemas.microsoft.com/office/drawing/2014/main" id="{01EC9E89-07F1-4EC9-860B-A7B50471BF7B}"/>
              </a:ext>
            </a:extLst>
          </p:cNvPr>
          <p:cNvSpPr txBox="1"/>
          <p:nvPr/>
        </p:nvSpPr>
        <p:spPr>
          <a:xfrm>
            <a:off x="3682062" y="4289934"/>
            <a:ext cx="776048" cy="400110"/>
          </a:xfrm>
          <a:prstGeom prst="rect">
            <a:avLst/>
          </a:prstGeom>
          <a:noFill/>
          <a:ln>
            <a:noFill/>
          </a:ln>
        </p:spPr>
        <p:txBody>
          <a:bodyPr wrap="square" rtlCol="0">
            <a:spAutoFit/>
          </a:bodyPr>
          <a:lstStyle/>
          <a:p>
            <a:r>
              <a:rPr lang="en-US" sz="2000" dirty="0"/>
              <a:t>b</a:t>
            </a:r>
            <a:r>
              <a:rPr lang="en-US" sz="2000" baseline="-25000" dirty="0"/>
              <a:t>1,</a:t>
            </a:r>
            <a:r>
              <a:rPr lang="en-US" altLang="zh-CN" sz="2000" baseline="-25000" dirty="0"/>
              <a:t>1</a:t>
            </a:r>
            <a:endParaRPr lang="en-US" sz="2000" baseline="-25000" dirty="0"/>
          </a:p>
        </p:txBody>
      </p:sp>
      <p:sp>
        <p:nvSpPr>
          <p:cNvPr id="157" name="文本框 156">
            <a:extLst>
              <a:ext uri="{FF2B5EF4-FFF2-40B4-BE49-F238E27FC236}">
                <a16:creationId xmlns:a16="http://schemas.microsoft.com/office/drawing/2014/main" id="{CCB09CE2-BADA-43B3-8655-906114380BF0}"/>
              </a:ext>
            </a:extLst>
          </p:cNvPr>
          <p:cNvSpPr txBox="1"/>
          <p:nvPr/>
        </p:nvSpPr>
        <p:spPr>
          <a:xfrm>
            <a:off x="8576195" y="754138"/>
            <a:ext cx="3568612" cy="1200329"/>
          </a:xfrm>
          <a:prstGeom prst="rect">
            <a:avLst/>
          </a:prstGeom>
          <a:noFill/>
        </p:spPr>
        <p:txBody>
          <a:bodyPr wrap="square" rIns="0" rtlCol="0">
            <a:spAutoFit/>
          </a:bodyPr>
          <a:lstStyle/>
          <a:p>
            <a:r>
              <a:rPr lang="en-US" altLang="zh-CN" dirty="0"/>
              <a:t>Example: (4, 2) Clay code; </a:t>
            </a:r>
            <a:br>
              <a:rPr lang="en-US" altLang="zh-CN" dirty="0"/>
            </a:br>
            <a:r>
              <a:rPr lang="en-US" altLang="zh-CN" dirty="0"/>
              <a:t>block size = 256 </a:t>
            </a:r>
            <a:r>
              <a:rPr lang="en-US" altLang="zh-CN" dirty="0" err="1"/>
              <a:t>MiB</a:t>
            </a:r>
            <a:endParaRPr lang="en-US" altLang="zh-CN" dirty="0"/>
          </a:p>
          <a:p>
            <a:pPr marL="342900" indent="-342900">
              <a:buFont typeface="Arial" panose="020B0604020202020204" pitchFamily="34" charset="0"/>
              <a:buChar char="•"/>
            </a:pPr>
            <a:r>
              <a:rPr lang="en-US" altLang="zh-CN" dirty="0">
                <a:solidFill>
                  <a:srgbClr val="FF0000"/>
                </a:solidFill>
              </a:rPr>
              <a:t>Repair bandwidth: 448 MiB</a:t>
            </a:r>
          </a:p>
          <a:p>
            <a:pPr marL="342900" indent="-342900">
              <a:buFont typeface="Arial" panose="020B0604020202020204" pitchFamily="34" charset="0"/>
              <a:buChar char="•"/>
            </a:pPr>
            <a:r>
              <a:rPr lang="en-US" altLang="zh-CN" dirty="0">
                <a:solidFill>
                  <a:srgbClr val="FF0000"/>
                </a:solidFill>
              </a:rPr>
              <a:t>Maximum repair load: 320 MiB</a:t>
            </a:r>
            <a:endParaRPr lang="zh-CN" altLang="en-US" dirty="0">
              <a:solidFill>
                <a:srgbClr val="FF0000"/>
              </a:solidFill>
            </a:endParaRPr>
          </a:p>
        </p:txBody>
      </p:sp>
      <p:sp>
        <p:nvSpPr>
          <p:cNvPr id="7" name="Content Placeholder 6">
            <a:extLst>
              <a:ext uri="{FF2B5EF4-FFF2-40B4-BE49-F238E27FC236}">
                <a16:creationId xmlns:a16="http://schemas.microsoft.com/office/drawing/2014/main" id="{1270B908-B18F-47E8-B02E-9D2835242D87}"/>
              </a:ext>
            </a:extLst>
          </p:cNvPr>
          <p:cNvSpPr>
            <a:spLocks noGrp="1"/>
          </p:cNvSpPr>
          <p:nvPr>
            <p:ph idx="1"/>
          </p:nvPr>
        </p:nvSpPr>
        <p:spPr>
          <a:xfrm>
            <a:off x="609441" y="1164434"/>
            <a:ext cx="10969943" cy="588166"/>
          </a:xfrm>
        </p:spPr>
        <p:txBody>
          <a:bodyPr/>
          <a:lstStyle/>
          <a:p>
            <a:r>
              <a:rPr lang="en-US" dirty="0"/>
              <a:t>Parallel repair for Clay codes</a:t>
            </a:r>
            <a:endParaRPr lang="en-HK" dirty="0"/>
          </a:p>
        </p:txBody>
      </p:sp>
      <p:sp>
        <p:nvSpPr>
          <p:cNvPr id="83" name="TextBox 54">
            <a:extLst>
              <a:ext uri="{FF2B5EF4-FFF2-40B4-BE49-F238E27FC236}">
                <a16:creationId xmlns:a16="http://schemas.microsoft.com/office/drawing/2014/main" id="{0DC67936-054D-4AB2-B65B-F4565634B18B}"/>
              </a:ext>
            </a:extLst>
          </p:cNvPr>
          <p:cNvSpPr txBox="1"/>
          <p:nvPr/>
        </p:nvSpPr>
        <p:spPr>
          <a:xfrm>
            <a:off x="5304661" y="4744560"/>
            <a:ext cx="413552" cy="400110"/>
          </a:xfrm>
          <a:prstGeom prst="rect">
            <a:avLst/>
          </a:prstGeom>
          <a:noFill/>
          <a:ln>
            <a:noFill/>
          </a:ln>
        </p:spPr>
        <p:txBody>
          <a:bodyPr wrap="square" rtlCol="0">
            <a:spAutoFit/>
          </a:bodyPr>
          <a:lstStyle/>
          <a:p>
            <a:r>
              <a:rPr lang="en-US" sz="2000" dirty="0"/>
              <a:t>c</a:t>
            </a:r>
            <a:r>
              <a:rPr lang="en-US" sz="2000" baseline="-25000" dirty="0"/>
              <a:t>1</a:t>
            </a:r>
          </a:p>
        </p:txBody>
      </p:sp>
      <p:sp>
        <p:nvSpPr>
          <p:cNvPr id="86" name="TextBox 54">
            <a:extLst>
              <a:ext uri="{FF2B5EF4-FFF2-40B4-BE49-F238E27FC236}">
                <a16:creationId xmlns:a16="http://schemas.microsoft.com/office/drawing/2014/main" id="{17318FA6-B945-40DF-AD16-EC683BAFF0A5}"/>
              </a:ext>
            </a:extLst>
          </p:cNvPr>
          <p:cNvSpPr txBox="1"/>
          <p:nvPr/>
        </p:nvSpPr>
        <p:spPr>
          <a:xfrm>
            <a:off x="5296348" y="5195312"/>
            <a:ext cx="592286" cy="400110"/>
          </a:xfrm>
          <a:prstGeom prst="rect">
            <a:avLst/>
          </a:prstGeom>
          <a:noFill/>
          <a:ln>
            <a:noFill/>
          </a:ln>
        </p:spPr>
        <p:txBody>
          <a:bodyPr wrap="square" rtlCol="0">
            <a:spAutoFit/>
          </a:bodyPr>
          <a:lstStyle/>
          <a:p>
            <a:r>
              <a:rPr lang="en-US" sz="2000" dirty="0"/>
              <a:t>b</a:t>
            </a:r>
            <a:r>
              <a:rPr lang="en-US" sz="2000" baseline="-25000" dirty="0"/>
              <a:t>0,0</a:t>
            </a:r>
          </a:p>
        </p:txBody>
      </p:sp>
      <p:sp>
        <p:nvSpPr>
          <p:cNvPr id="94" name="TextBox 54">
            <a:extLst>
              <a:ext uri="{FF2B5EF4-FFF2-40B4-BE49-F238E27FC236}">
                <a16:creationId xmlns:a16="http://schemas.microsoft.com/office/drawing/2014/main" id="{0BD0281C-F889-4060-8DE5-6D7D73F8A4D0}"/>
              </a:ext>
            </a:extLst>
          </p:cNvPr>
          <p:cNvSpPr txBox="1"/>
          <p:nvPr/>
        </p:nvSpPr>
        <p:spPr>
          <a:xfrm>
            <a:off x="5550535" y="5633585"/>
            <a:ext cx="490413" cy="400110"/>
          </a:xfrm>
          <a:prstGeom prst="rect">
            <a:avLst/>
          </a:prstGeom>
          <a:noFill/>
          <a:ln>
            <a:noFill/>
          </a:ln>
        </p:spPr>
        <p:txBody>
          <a:bodyPr wrap="square" rtlCol="0">
            <a:spAutoFit/>
          </a:bodyPr>
          <a:lstStyle/>
          <a:p>
            <a:r>
              <a:rPr lang="en-US" sz="2000" dirty="0"/>
              <a:t>c</a:t>
            </a:r>
            <a:r>
              <a:rPr lang="en-US" sz="2000" baseline="-25000" dirty="0"/>
              <a:t>2</a:t>
            </a:r>
          </a:p>
        </p:txBody>
      </p:sp>
      <p:sp>
        <p:nvSpPr>
          <p:cNvPr id="119" name="TextBox 54">
            <a:extLst>
              <a:ext uri="{FF2B5EF4-FFF2-40B4-BE49-F238E27FC236}">
                <a16:creationId xmlns:a16="http://schemas.microsoft.com/office/drawing/2014/main" id="{0CE04FB9-D10D-4AA1-9387-F0EFCDF42C76}"/>
              </a:ext>
            </a:extLst>
          </p:cNvPr>
          <p:cNvSpPr txBox="1"/>
          <p:nvPr/>
        </p:nvSpPr>
        <p:spPr>
          <a:xfrm>
            <a:off x="2559668" y="5927113"/>
            <a:ext cx="592286" cy="400110"/>
          </a:xfrm>
          <a:prstGeom prst="rect">
            <a:avLst/>
          </a:prstGeom>
          <a:noFill/>
          <a:ln>
            <a:noFill/>
          </a:ln>
        </p:spPr>
        <p:txBody>
          <a:bodyPr wrap="square" rtlCol="0">
            <a:spAutoFit/>
          </a:bodyPr>
          <a:lstStyle/>
          <a:p>
            <a:r>
              <a:rPr lang="en-US" sz="2000" dirty="0"/>
              <a:t>b</a:t>
            </a:r>
            <a:r>
              <a:rPr lang="en-US" sz="2000" baseline="-25000" dirty="0"/>
              <a:t>0,2</a:t>
            </a:r>
          </a:p>
        </p:txBody>
      </p:sp>
    </p:spTree>
    <p:extLst>
      <p:ext uri="{BB962C8B-B14F-4D97-AF65-F5344CB8AC3E}">
        <p14:creationId xmlns:p14="http://schemas.microsoft.com/office/powerpoint/2010/main" val="112564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
                                        </p:tgtEl>
                                        <p:attrNameLst>
                                          <p:attrName>style.visibility</p:attrName>
                                        </p:attrNameLst>
                                      </p:cBhvr>
                                      <p:to>
                                        <p:strVal val="visible"/>
                                      </p:to>
                                    </p:set>
                                    <p:animEffect transition="in" filter="fade">
                                      <p:cBhvr>
                                        <p:cTn id="12" dur="500"/>
                                        <p:tgtEl>
                                          <p:spTgt spid="122"/>
                                        </p:tgtEl>
                                      </p:cBhvr>
                                    </p:animEffect>
                                  </p:childTnLst>
                                </p:cTn>
                              </p:par>
                              <p:par>
                                <p:cTn id="13" presetID="10" presetClass="entr" presetSubtype="0" fill="hold" nodeType="withEffect">
                                  <p:stCondLst>
                                    <p:cond delay="0"/>
                                  </p:stCondLst>
                                  <p:childTnLst>
                                    <p:set>
                                      <p:cBhvr>
                                        <p:cTn id="14" dur="1" fill="hold">
                                          <p:stCondLst>
                                            <p:cond delay="0"/>
                                          </p:stCondLst>
                                        </p:cTn>
                                        <p:tgtEl>
                                          <p:spTgt spid="118"/>
                                        </p:tgtEl>
                                        <p:attrNameLst>
                                          <p:attrName>style.visibility</p:attrName>
                                        </p:attrNameLst>
                                      </p:cBhvr>
                                      <p:to>
                                        <p:strVal val="visible"/>
                                      </p:to>
                                    </p:set>
                                    <p:animEffect transition="in" filter="fade">
                                      <p:cBhvr>
                                        <p:cTn id="15" dur="500"/>
                                        <p:tgtEl>
                                          <p:spTgt spid="118"/>
                                        </p:tgtEl>
                                      </p:cBhvr>
                                    </p:animEffect>
                                  </p:childTnLst>
                                </p:cTn>
                              </p:par>
                              <p:par>
                                <p:cTn id="16" presetID="10" presetClass="entr" presetSubtype="0" fill="hold" nodeType="withEffect">
                                  <p:stCondLst>
                                    <p:cond delay="0"/>
                                  </p:stCondLst>
                                  <p:childTnLst>
                                    <p:set>
                                      <p:cBhvr>
                                        <p:cTn id="17" dur="1" fill="hold">
                                          <p:stCondLst>
                                            <p:cond delay="0"/>
                                          </p:stCondLst>
                                        </p:cTn>
                                        <p:tgtEl>
                                          <p:spTgt spid="124"/>
                                        </p:tgtEl>
                                        <p:attrNameLst>
                                          <p:attrName>style.visibility</p:attrName>
                                        </p:attrNameLst>
                                      </p:cBhvr>
                                      <p:to>
                                        <p:strVal val="visible"/>
                                      </p:to>
                                    </p:set>
                                    <p:animEffect transition="in" filter="fade">
                                      <p:cBhvr>
                                        <p:cTn id="18" dur="500"/>
                                        <p:tgtEl>
                                          <p:spTgt spid="1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7"/>
                                        </p:tgtEl>
                                        <p:attrNameLst>
                                          <p:attrName>style.visibility</p:attrName>
                                        </p:attrNameLst>
                                      </p:cBhvr>
                                      <p:to>
                                        <p:strVal val="visible"/>
                                      </p:to>
                                    </p:set>
                                    <p:animEffect transition="in" filter="fade">
                                      <p:cBhvr>
                                        <p:cTn id="23" dur="500"/>
                                        <p:tgtEl>
                                          <p:spTgt spid="127"/>
                                        </p:tgtEl>
                                      </p:cBhvr>
                                    </p:animEffect>
                                  </p:childTnLst>
                                </p:cTn>
                              </p:par>
                              <p:par>
                                <p:cTn id="24" presetID="10" presetClass="entr" presetSubtype="0" fill="hold" nodeType="withEffect">
                                  <p:stCondLst>
                                    <p:cond delay="0"/>
                                  </p:stCondLst>
                                  <p:childTnLst>
                                    <p:set>
                                      <p:cBhvr>
                                        <p:cTn id="25" dur="1" fill="hold">
                                          <p:stCondLst>
                                            <p:cond delay="0"/>
                                          </p:stCondLst>
                                        </p:cTn>
                                        <p:tgtEl>
                                          <p:spTgt spid="130"/>
                                        </p:tgtEl>
                                        <p:attrNameLst>
                                          <p:attrName>style.visibility</p:attrName>
                                        </p:attrNameLst>
                                      </p:cBhvr>
                                      <p:to>
                                        <p:strVal val="visible"/>
                                      </p:to>
                                    </p:set>
                                    <p:animEffect transition="in" filter="fade">
                                      <p:cBhvr>
                                        <p:cTn id="26" dur="500"/>
                                        <p:tgtEl>
                                          <p:spTgt spid="13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4"/>
                                        </p:tgtEl>
                                        <p:attrNameLst>
                                          <p:attrName>style.visibility</p:attrName>
                                        </p:attrNameLst>
                                      </p:cBhvr>
                                      <p:to>
                                        <p:strVal val="visible"/>
                                      </p:to>
                                    </p:set>
                                    <p:animEffect transition="in" filter="fade">
                                      <p:cBhvr>
                                        <p:cTn id="29" dur="500"/>
                                        <p:tgtEl>
                                          <p:spTgt spid="9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31"/>
                                        </p:tgtEl>
                                        <p:attrNameLst>
                                          <p:attrName>style.visibility</p:attrName>
                                        </p:attrNameLst>
                                      </p:cBhvr>
                                      <p:to>
                                        <p:strVal val="visible"/>
                                      </p:to>
                                    </p:set>
                                    <p:animEffect transition="in" filter="fade">
                                      <p:cBhvr>
                                        <p:cTn id="34" dur="500"/>
                                        <p:tgtEl>
                                          <p:spTgt spid="13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6"/>
                                        </p:tgtEl>
                                        <p:attrNameLst>
                                          <p:attrName>style.visibility</p:attrName>
                                        </p:attrNameLst>
                                      </p:cBhvr>
                                      <p:to>
                                        <p:strVal val="visible"/>
                                      </p:to>
                                    </p:set>
                                    <p:animEffect transition="in" filter="fade">
                                      <p:cBhvr>
                                        <p:cTn id="37" dur="500"/>
                                        <p:tgtEl>
                                          <p:spTgt spid="136"/>
                                        </p:tgtEl>
                                      </p:cBhvr>
                                    </p:animEffect>
                                  </p:childTnLst>
                                </p:cTn>
                              </p:par>
                              <p:par>
                                <p:cTn id="38" presetID="10" presetClass="entr" presetSubtype="0" fill="hold" nodeType="withEffect">
                                  <p:stCondLst>
                                    <p:cond delay="0"/>
                                  </p:stCondLst>
                                  <p:childTnLst>
                                    <p:set>
                                      <p:cBhvr>
                                        <p:cTn id="39" dur="1" fill="hold">
                                          <p:stCondLst>
                                            <p:cond delay="0"/>
                                          </p:stCondLst>
                                        </p:cTn>
                                        <p:tgtEl>
                                          <p:spTgt spid="137"/>
                                        </p:tgtEl>
                                        <p:attrNameLst>
                                          <p:attrName>style.visibility</p:attrName>
                                        </p:attrNameLst>
                                      </p:cBhvr>
                                      <p:to>
                                        <p:strVal val="visible"/>
                                      </p:to>
                                    </p:set>
                                    <p:animEffect transition="in" filter="fade">
                                      <p:cBhvr>
                                        <p:cTn id="40" dur="500"/>
                                        <p:tgtEl>
                                          <p:spTgt spid="137"/>
                                        </p:tgtEl>
                                      </p:cBhvr>
                                    </p:animEffect>
                                  </p:childTnLst>
                                </p:cTn>
                              </p:par>
                              <p:par>
                                <p:cTn id="41" presetID="10" presetClass="entr" presetSubtype="0" fill="hold" nodeType="withEffect">
                                  <p:stCondLst>
                                    <p:cond delay="0"/>
                                  </p:stCondLst>
                                  <p:childTnLst>
                                    <p:set>
                                      <p:cBhvr>
                                        <p:cTn id="42" dur="1" fill="hold">
                                          <p:stCondLst>
                                            <p:cond delay="0"/>
                                          </p:stCondLst>
                                        </p:cTn>
                                        <p:tgtEl>
                                          <p:spTgt spid="140"/>
                                        </p:tgtEl>
                                        <p:attrNameLst>
                                          <p:attrName>style.visibility</p:attrName>
                                        </p:attrNameLst>
                                      </p:cBhvr>
                                      <p:to>
                                        <p:strVal val="visible"/>
                                      </p:to>
                                    </p:set>
                                    <p:animEffect transition="in" filter="fade">
                                      <p:cBhvr>
                                        <p:cTn id="43" dur="500"/>
                                        <p:tgtEl>
                                          <p:spTgt spid="140"/>
                                        </p:tgtEl>
                                      </p:cBhvr>
                                    </p:animEffect>
                                  </p:childTnLst>
                                </p:cTn>
                              </p:par>
                              <p:par>
                                <p:cTn id="44" presetID="10" presetClass="entr" presetSubtype="0" fill="hold" nodeType="withEffect">
                                  <p:stCondLst>
                                    <p:cond delay="0"/>
                                  </p:stCondLst>
                                  <p:childTnLst>
                                    <p:set>
                                      <p:cBhvr>
                                        <p:cTn id="45" dur="1" fill="hold">
                                          <p:stCondLst>
                                            <p:cond delay="0"/>
                                          </p:stCondLst>
                                        </p:cTn>
                                        <p:tgtEl>
                                          <p:spTgt spid="143"/>
                                        </p:tgtEl>
                                        <p:attrNameLst>
                                          <p:attrName>style.visibility</p:attrName>
                                        </p:attrNameLst>
                                      </p:cBhvr>
                                      <p:to>
                                        <p:strVal val="visible"/>
                                      </p:to>
                                    </p:set>
                                    <p:animEffect transition="in" filter="fade">
                                      <p:cBhvr>
                                        <p:cTn id="46" dur="500"/>
                                        <p:tgtEl>
                                          <p:spTgt spid="143"/>
                                        </p:tgtEl>
                                      </p:cBhvr>
                                    </p:animEffect>
                                  </p:childTnLst>
                                </p:cTn>
                              </p:par>
                              <p:par>
                                <p:cTn id="47" presetID="10" presetClass="entr" presetSubtype="0" fill="hold" nodeType="withEffect">
                                  <p:stCondLst>
                                    <p:cond delay="0"/>
                                  </p:stCondLst>
                                  <p:childTnLst>
                                    <p:set>
                                      <p:cBhvr>
                                        <p:cTn id="48" dur="1" fill="hold">
                                          <p:stCondLst>
                                            <p:cond delay="0"/>
                                          </p:stCondLst>
                                        </p:cTn>
                                        <p:tgtEl>
                                          <p:spTgt spid="146"/>
                                        </p:tgtEl>
                                        <p:attrNameLst>
                                          <p:attrName>style.visibility</p:attrName>
                                        </p:attrNameLst>
                                      </p:cBhvr>
                                      <p:to>
                                        <p:strVal val="visible"/>
                                      </p:to>
                                    </p:set>
                                    <p:animEffect transition="in" filter="fade">
                                      <p:cBhvr>
                                        <p:cTn id="49" dur="500"/>
                                        <p:tgtEl>
                                          <p:spTgt spid="14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48"/>
                                        </p:tgtEl>
                                        <p:attrNameLst>
                                          <p:attrName>style.visibility</p:attrName>
                                        </p:attrNameLst>
                                      </p:cBhvr>
                                      <p:to>
                                        <p:strVal val="visible"/>
                                      </p:to>
                                    </p:set>
                                    <p:animEffect transition="in" filter="fade">
                                      <p:cBhvr>
                                        <p:cTn id="52" dur="500"/>
                                        <p:tgtEl>
                                          <p:spTgt spid="148"/>
                                        </p:tgtEl>
                                      </p:cBhvr>
                                    </p:animEffect>
                                  </p:childTnLst>
                                </p:cTn>
                              </p:par>
                              <p:par>
                                <p:cTn id="53" presetID="10" presetClass="entr" presetSubtype="0" fill="hold" nodeType="withEffect">
                                  <p:stCondLst>
                                    <p:cond delay="0"/>
                                  </p:stCondLst>
                                  <p:childTnLst>
                                    <p:set>
                                      <p:cBhvr>
                                        <p:cTn id="54" dur="1" fill="hold">
                                          <p:stCondLst>
                                            <p:cond delay="0"/>
                                          </p:stCondLst>
                                        </p:cTn>
                                        <p:tgtEl>
                                          <p:spTgt spid="156"/>
                                        </p:tgtEl>
                                        <p:attrNameLst>
                                          <p:attrName>style.visibility</p:attrName>
                                        </p:attrNameLst>
                                      </p:cBhvr>
                                      <p:to>
                                        <p:strVal val="visible"/>
                                      </p:to>
                                    </p:set>
                                    <p:animEffect transition="in" filter="fade">
                                      <p:cBhvr>
                                        <p:cTn id="55" dur="500"/>
                                        <p:tgtEl>
                                          <p:spTgt spid="15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19"/>
                                        </p:tgtEl>
                                        <p:attrNameLst>
                                          <p:attrName>style.visibility</p:attrName>
                                        </p:attrNameLst>
                                      </p:cBhvr>
                                      <p:to>
                                        <p:strVal val="visible"/>
                                      </p:to>
                                    </p:set>
                                    <p:animEffect transition="in" filter="fade">
                                      <p:cBhvr>
                                        <p:cTn id="58" dur="500"/>
                                        <p:tgtEl>
                                          <p:spTgt spid="119"/>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86"/>
                                        </p:tgtEl>
                                        <p:attrNameLst>
                                          <p:attrName>style.visibility</p:attrName>
                                        </p:attrNameLst>
                                      </p:cBhvr>
                                      <p:to>
                                        <p:strVal val="visible"/>
                                      </p:to>
                                    </p:set>
                                    <p:animEffect transition="in" filter="fade">
                                      <p:cBhvr>
                                        <p:cTn id="61" dur="500"/>
                                        <p:tgtEl>
                                          <p:spTgt spid="8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83"/>
                                        </p:tgtEl>
                                        <p:attrNameLst>
                                          <p:attrName>style.visibility</p:attrName>
                                        </p:attrNameLst>
                                      </p:cBhvr>
                                      <p:to>
                                        <p:strVal val="visible"/>
                                      </p:to>
                                    </p:set>
                                    <p:animEffect transition="in" filter="fade">
                                      <p:cBhvr>
                                        <p:cTn id="64" dur="500"/>
                                        <p:tgtEl>
                                          <p:spTgt spid="8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57"/>
                                        </p:tgtEl>
                                        <p:attrNameLst>
                                          <p:attrName>style.visibility</p:attrName>
                                        </p:attrNameLst>
                                      </p:cBhvr>
                                      <p:to>
                                        <p:strVal val="visible"/>
                                      </p:to>
                                    </p:set>
                                    <p:animEffect transition="in" filter="fade">
                                      <p:cBhvr>
                                        <p:cTn id="69" dur="500"/>
                                        <p:tgtEl>
                                          <p:spTgt spid="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122" grpId="0"/>
      <p:bldP spid="136" grpId="0"/>
      <p:bldP spid="148" grpId="0"/>
      <p:bldP spid="157" grpId="0"/>
      <p:bldP spid="83" grpId="0"/>
      <p:bldP spid="86" grpId="0"/>
      <p:bldP spid="94" grpId="0"/>
      <p:bldP spid="1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09441" y="1417635"/>
            <a:ext cx="10969943" cy="4602165"/>
          </a:xfrm>
        </p:spPr>
        <p:txBody>
          <a:bodyPr/>
          <a:lstStyle/>
          <a:p>
            <a:r>
              <a:rPr lang="en-US" dirty="0"/>
              <a:t>Comparison of repair bandwidth and maximum repair load, where </a:t>
            </a:r>
            <a:r>
              <a:rPr lang="en-US" i="1" dirty="0"/>
              <a:t>(n, k)</a:t>
            </a:r>
            <a:r>
              <a:rPr lang="en-US" dirty="0"/>
              <a:t> = (4, 2)</a:t>
            </a:r>
          </a:p>
          <a:p>
            <a:endParaRPr lang="en-US" dirty="0"/>
          </a:p>
          <a:p>
            <a:endParaRPr lang="en-US" dirty="0"/>
          </a:p>
          <a:p>
            <a:endParaRPr lang="en-US" dirty="0"/>
          </a:p>
          <a:p>
            <a:endParaRPr lang="en-US" dirty="0"/>
          </a:p>
          <a:p>
            <a:pPr lvl="1"/>
            <a:endParaRPr lang="en-US" dirty="0"/>
          </a:p>
          <a:p>
            <a:r>
              <a:rPr lang="en-US" b="1" dirty="0">
                <a:solidFill>
                  <a:srgbClr val="FF0000"/>
                </a:solidFill>
              </a:rPr>
              <a:t>Challenge: How do we model the trade-off and design a parallel repair approach for general MSR codes?</a:t>
            </a:r>
          </a:p>
          <a:p>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9</a:t>
            </a:fld>
            <a:endParaRPr lang="en-US"/>
          </a:p>
        </p:txBody>
      </p:sp>
      <p:graphicFrame>
        <p:nvGraphicFramePr>
          <p:cNvPr id="6" name="表格 55">
            <a:extLst>
              <a:ext uri="{FF2B5EF4-FFF2-40B4-BE49-F238E27FC236}">
                <a16:creationId xmlns:a16="http://schemas.microsoft.com/office/drawing/2014/main" id="{EA1CA055-7F39-4532-804D-9AD81767EDB9}"/>
              </a:ext>
            </a:extLst>
          </p:cNvPr>
          <p:cNvGraphicFramePr>
            <a:graphicFrameLocks noGrp="1"/>
          </p:cNvGraphicFramePr>
          <p:nvPr>
            <p:extLst>
              <p:ext uri="{D42A27DB-BD31-4B8C-83A1-F6EECF244321}">
                <p14:modId xmlns:p14="http://schemas.microsoft.com/office/powerpoint/2010/main" val="1353395790"/>
              </p:ext>
            </p:extLst>
          </p:nvPr>
        </p:nvGraphicFramePr>
        <p:xfrm>
          <a:off x="1065212" y="2667000"/>
          <a:ext cx="9906000" cy="2286000"/>
        </p:xfrm>
        <a:graphic>
          <a:graphicData uri="http://schemas.openxmlformats.org/drawingml/2006/table">
            <a:tbl>
              <a:tblPr firstRow="1" bandRow="1">
                <a:tableStyleId>{3C2FFA5D-87B4-456A-9821-1D502468CF0F}</a:tableStyleId>
              </a:tblPr>
              <a:tblGrid>
                <a:gridCol w="3302000">
                  <a:extLst>
                    <a:ext uri="{9D8B030D-6E8A-4147-A177-3AD203B41FA5}">
                      <a16:colId xmlns:a16="http://schemas.microsoft.com/office/drawing/2014/main" val="3399646103"/>
                    </a:ext>
                  </a:extLst>
                </a:gridCol>
                <a:gridCol w="3302000">
                  <a:extLst>
                    <a:ext uri="{9D8B030D-6E8A-4147-A177-3AD203B41FA5}">
                      <a16:colId xmlns:a16="http://schemas.microsoft.com/office/drawing/2014/main" val="1544853185"/>
                    </a:ext>
                  </a:extLst>
                </a:gridCol>
                <a:gridCol w="3302000">
                  <a:extLst>
                    <a:ext uri="{9D8B030D-6E8A-4147-A177-3AD203B41FA5}">
                      <a16:colId xmlns:a16="http://schemas.microsoft.com/office/drawing/2014/main" val="661404607"/>
                    </a:ext>
                  </a:extLst>
                </a:gridCol>
              </a:tblGrid>
              <a:tr h="370840">
                <a:tc>
                  <a:txBody>
                    <a:bodyPr/>
                    <a:lstStyle/>
                    <a:p>
                      <a:pPr algn="ctr"/>
                      <a:r>
                        <a:rPr lang="en-US" altLang="zh-CN" dirty="0">
                          <a:solidFill>
                            <a:schemeClr val="tx1"/>
                          </a:solidFill>
                        </a:rPr>
                        <a:t>Repair Approach</a:t>
                      </a:r>
                      <a:endParaRPr lang="zh-CN" altLang="en-US" dirty="0">
                        <a:solidFill>
                          <a:schemeClr val="tx1"/>
                        </a:solidFill>
                      </a:endParaRPr>
                    </a:p>
                  </a:txBody>
                  <a:tcPr marT="91440" marB="91440"/>
                </a:tc>
                <a:tc>
                  <a:txBody>
                    <a:bodyPr/>
                    <a:lstStyle/>
                    <a:p>
                      <a:pPr algn="ctr"/>
                      <a:r>
                        <a:rPr lang="en-US" altLang="zh-CN" dirty="0">
                          <a:solidFill>
                            <a:schemeClr val="tx1"/>
                          </a:solidFill>
                        </a:rPr>
                        <a:t>Repair Bandwidth (MiB)</a:t>
                      </a:r>
                      <a:endParaRPr lang="zh-CN" altLang="en-US" dirty="0">
                        <a:solidFill>
                          <a:schemeClr val="tx1"/>
                        </a:solidFill>
                      </a:endParaRPr>
                    </a:p>
                  </a:txBody>
                  <a:tcPr marT="91440" marB="91440"/>
                </a:tc>
                <a:tc>
                  <a:txBody>
                    <a:bodyPr/>
                    <a:lstStyle/>
                    <a:p>
                      <a:pPr algn="ctr"/>
                      <a:r>
                        <a:rPr lang="en-US" altLang="zh-CN" dirty="0">
                          <a:solidFill>
                            <a:schemeClr val="tx1"/>
                          </a:solidFill>
                        </a:rPr>
                        <a:t>Maximum Repair Load (MiB)</a:t>
                      </a:r>
                      <a:endParaRPr lang="zh-CN" altLang="en-US" dirty="0">
                        <a:solidFill>
                          <a:schemeClr val="tx1"/>
                        </a:solidFill>
                      </a:endParaRPr>
                    </a:p>
                  </a:txBody>
                  <a:tcPr marT="91440" marB="91440"/>
                </a:tc>
                <a:extLst>
                  <a:ext uri="{0D108BD9-81ED-4DB2-BD59-A6C34878D82A}">
                    <a16:rowId xmlns:a16="http://schemas.microsoft.com/office/drawing/2014/main" val="2417487754"/>
                  </a:ext>
                </a:extLst>
              </a:tr>
              <a:tr h="370840">
                <a:tc>
                  <a:txBody>
                    <a:bodyPr/>
                    <a:lstStyle/>
                    <a:p>
                      <a:pPr algn="ctr"/>
                      <a:r>
                        <a:rPr lang="en-US" altLang="zh-CN" dirty="0"/>
                        <a:t>RS; centralized</a:t>
                      </a:r>
                      <a:endParaRPr lang="zh-CN" altLang="en-US" dirty="0"/>
                    </a:p>
                  </a:txBody>
                  <a:tcPr marT="91440" marB="91440"/>
                </a:tc>
                <a:tc>
                  <a:txBody>
                    <a:bodyPr/>
                    <a:lstStyle/>
                    <a:p>
                      <a:pPr algn="ctr"/>
                      <a:r>
                        <a:rPr lang="en-US" altLang="zh-CN" dirty="0"/>
                        <a:t>512 (highest)</a:t>
                      </a:r>
                      <a:endParaRPr lang="zh-CN" altLang="en-US" dirty="0"/>
                    </a:p>
                  </a:txBody>
                  <a:tcPr marT="91440" marB="91440"/>
                </a:tc>
                <a:tc>
                  <a:txBody>
                    <a:bodyPr/>
                    <a:lstStyle/>
                    <a:p>
                      <a:pPr algn="ctr"/>
                      <a:r>
                        <a:rPr lang="en-US" altLang="zh-CN" dirty="0"/>
                        <a:t>512 (highest)</a:t>
                      </a:r>
                      <a:endParaRPr lang="zh-CN" altLang="en-US" dirty="0"/>
                    </a:p>
                  </a:txBody>
                  <a:tcPr marT="91440" marB="91440"/>
                </a:tc>
                <a:extLst>
                  <a:ext uri="{0D108BD9-81ED-4DB2-BD59-A6C34878D82A}">
                    <a16:rowId xmlns:a16="http://schemas.microsoft.com/office/drawing/2014/main" val="2764616363"/>
                  </a:ext>
                </a:extLst>
              </a:tr>
              <a:tr h="370840">
                <a:tc>
                  <a:txBody>
                    <a:bodyPr/>
                    <a:lstStyle/>
                    <a:p>
                      <a:pPr algn="ctr"/>
                      <a:r>
                        <a:rPr lang="en-US" altLang="zh-CN" dirty="0"/>
                        <a:t>Clay; centralized</a:t>
                      </a:r>
                      <a:endParaRPr lang="zh-CN" altLang="en-US" dirty="0"/>
                    </a:p>
                  </a:txBody>
                  <a:tcPr marT="91440" marB="91440"/>
                </a:tc>
                <a:tc>
                  <a:txBody>
                    <a:bodyPr/>
                    <a:lstStyle/>
                    <a:p>
                      <a:pPr algn="ctr"/>
                      <a:r>
                        <a:rPr lang="en-US" altLang="zh-CN" dirty="0"/>
                        <a:t>384 (lowest)</a:t>
                      </a:r>
                      <a:endParaRPr lang="zh-CN" altLang="en-US" dirty="0"/>
                    </a:p>
                  </a:txBody>
                  <a:tcPr marT="91440" marB="91440"/>
                </a:tc>
                <a:tc>
                  <a:txBody>
                    <a:bodyPr/>
                    <a:lstStyle/>
                    <a:p>
                      <a:pPr algn="ctr"/>
                      <a:r>
                        <a:rPr lang="en-US" altLang="zh-CN" dirty="0"/>
                        <a:t>384 (high)</a:t>
                      </a:r>
                      <a:endParaRPr lang="zh-CN" altLang="en-US" dirty="0"/>
                    </a:p>
                  </a:txBody>
                  <a:tcPr marT="91440" marB="91440"/>
                </a:tc>
                <a:extLst>
                  <a:ext uri="{0D108BD9-81ED-4DB2-BD59-A6C34878D82A}">
                    <a16:rowId xmlns:a16="http://schemas.microsoft.com/office/drawing/2014/main" val="2273608537"/>
                  </a:ext>
                </a:extLst>
              </a:tr>
              <a:tr h="370840">
                <a:tc>
                  <a:txBody>
                    <a:bodyPr/>
                    <a:lstStyle/>
                    <a:p>
                      <a:pPr algn="ctr"/>
                      <a:r>
                        <a:rPr lang="en-US" altLang="zh-CN" dirty="0"/>
                        <a:t>RS; parallel</a:t>
                      </a:r>
                      <a:endParaRPr lang="zh-CN" altLang="en-US" dirty="0"/>
                    </a:p>
                  </a:txBody>
                  <a:tcPr marT="91440" marB="91440"/>
                </a:tc>
                <a:tc>
                  <a:txBody>
                    <a:bodyPr/>
                    <a:lstStyle/>
                    <a:p>
                      <a:pPr algn="ctr"/>
                      <a:r>
                        <a:rPr lang="en-US" altLang="zh-CN" dirty="0"/>
                        <a:t>512 (highest)</a:t>
                      </a:r>
                      <a:endParaRPr lang="zh-CN" altLang="en-US" dirty="0"/>
                    </a:p>
                  </a:txBody>
                  <a:tcPr marT="91440" marB="91440"/>
                </a:tc>
                <a:tc>
                  <a:txBody>
                    <a:bodyPr/>
                    <a:lstStyle/>
                    <a:p>
                      <a:pPr algn="ctr"/>
                      <a:r>
                        <a:rPr lang="en-US" altLang="zh-CN" dirty="0"/>
                        <a:t>256 (lowest)</a:t>
                      </a:r>
                      <a:endParaRPr lang="zh-CN" altLang="en-US" dirty="0"/>
                    </a:p>
                  </a:txBody>
                  <a:tcPr marT="91440" marB="91440"/>
                </a:tc>
                <a:extLst>
                  <a:ext uri="{0D108BD9-81ED-4DB2-BD59-A6C34878D82A}">
                    <a16:rowId xmlns:a16="http://schemas.microsoft.com/office/drawing/2014/main" val="4088564472"/>
                  </a:ext>
                </a:extLst>
              </a:tr>
              <a:tr h="370840">
                <a:tc>
                  <a:txBody>
                    <a:bodyPr/>
                    <a:lstStyle/>
                    <a:p>
                      <a:pPr algn="ctr"/>
                      <a:r>
                        <a:rPr lang="en-US" altLang="zh-CN" dirty="0"/>
                        <a:t>Clay; parallel</a:t>
                      </a:r>
                      <a:endParaRPr lang="zh-CN" altLang="en-US" dirty="0"/>
                    </a:p>
                  </a:txBody>
                  <a:tcPr marT="91440" marB="91440"/>
                </a:tc>
                <a:tc>
                  <a:txBody>
                    <a:bodyPr/>
                    <a:lstStyle/>
                    <a:p>
                      <a:pPr algn="ctr"/>
                      <a:r>
                        <a:rPr lang="en-US" altLang="zh-CN" dirty="0"/>
                        <a:t>448 (medium)</a:t>
                      </a:r>
                      <a:endParaRPr lang="zh-CN" altLang="en-US" dirty="0"/>
                    </a:p>
                  </a:txBody>
                  <a:tcPr marT="91440" marB="91440"/>
                </a:tc>
                <a:tc>
                  <a:txBody>
                    <a:bodyPr/>
                    <a:lstStyle/>
                    <a:p>
                      <a:pPr algn="ctr"/>
                      <a:r>
                        <a:rPr lang="en-US" altLang="zh-CN" dirty="0"/>
                        <a:t>320 (medium)</a:t>
                      </a:r>
                      <a:endParaRPr lang="zh-CN" altLang="en-US" dirty="0"/>
                    </a:p>
                  </a:txBody>
                  <a:tcPr marT="91440" marB="91440"/>
                </a:tc>
                <a:extLst>
                  <a:ext uri="{0D108BD9-81ED-4DB2-BD59-A6C34878D82A}">
                    <a16:rowId xmlns:a16="http://schemas.microsoft.com/office/drawing/2014/main" val="43332887"/>
                  </a:ext>
                </a:extLst>
              </a:tr>
            </a:tbl>
          </a:graphicData>
        </a:graphic>
      </p:graphicFrame>
      <p:sp>
        <p:nvSpPr>
          <p:cNvPr id="5" name="Rounded Rectangle 4"/>
          <p:cNvSpPr/>
          <p:nvPr/>
        </p:nvSpPr>
        <p:spPr bwMode="auto">
          <a:xfrm>
            <a:off x="1979612" y="4495800"/>
            <a:ext cx="8229600" cy="45720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noFill/>
              <a:effectLst/>
              <a:latin typeface="Arial" charset="0"/>
            </a:endParaRPr>
          </a:p>
        </p:txBody>
      </p:sp>
    </p:spTree>
    <p:extLst>
      <p:ext uri="{BB962C8B-B14F-4D97-AF65-F5344CB8AC3E}">
        <p14:creationId xmlns:p14="http://schemas.microsoft.com/office/powerpoint/2010/main" val="60826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19939</TotalTime>
  <Words>3954</Words>
  <Application>Microsoft Macintosh PowerPoint</Application>
  <PresentationFormat>Custom</PresentationFormat>
  <Paragraphs>613</Paragraphs>
  <Slides>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CMMI10</vt:lpstr>
      <vt:lpstr>CMR10</vt:lpstr>
      <vt:lpstr>NimbusRomNo9L-Regu</vt:lpstr>
      <vt:lpstr>NimbusRomNo9L-ReguItal</vt:lpstr>
      <vt:lpstr>Arial</vt:lpstr>
      <vt:lpstr>Calibri</vt:lpstr>
      <vt:lpstr>Wingdings</vt:lpstr>
      <vt:lpstr>Default Design</vt:lpstr>
      <vt:lpstr>ParaRC: Embracing Sub-Packetization for  Repair Parallelization in MSR-Coded Storage</vt:lpstr>
      <vt:lpstr>Introduction</vt:lpstr>
      <vt:lpstr>Repair Penalty of RS Codes</vt:lpstr>
      <vt:lpstr>Reducing Repair Bandwidth</vt:lpstr>
      <vt:lpstr>Clay Codes</vt:lpstr>
      <vt:lpstr>Reducing Maximum Repair Load</vt:lpstr>
      <vt:lpstr>Repair Parallelization for MSR Codes</vt:lpstr>
      <vt:lpstr>Motivating Example</vt:lpstr>
      <vt:lpstr>Summary</vt:lpstr>
      <vt:lpstr>Our Contributions</vt:lpstr>
      <vt:lpstr>pECDAG</vt:lpstr>
      <vt:lpstr>pECDAG</vt:lpstr>
      <vt:lpstr>Traffic Table</vt:lpstr>
      <vt:lpstr>Trade-off Analysis</vt:lpstr>
      <vt:lpstr>Heuristic</vt:lpstr>
      <vt:lpstr>Heuristic</vt:lpstr>
      <vt:lpstr>Heuristic</vt:lpstr>
      <vt:lpstr>Heuristic</vt:lpstr>
      <vt:lpstr>Heuristic</vt:lpstr>
      <vt:lpstr>Heuristic</vt:lpstr>
      <vt:lpstr>Heuristic</vt:lpstr>
      <vt:lpstr>Heuristic</vt:lpstr>
      <vt:lpstr>Heuristic</vt:lpstr>
      <vt:lpstr>Heuristic</vt:lpstr>
      <vt:lpstr>Heuristic</vt:lpstr>
      <vt:lpstr>Heuristic</vt:lpstr>
      <vt:lpstr>Heuristic</vt:lpstr>
      <vt:lpstr>Heuristic</vt:lpstr>
      <vt:lpstr>Heuristic</vt:lpstr>
      <vt:lpstr>ParaRC</vt:lpstr>
      <vt:lpstr>Finding Approximate MLP</vt:lpstr>
      <vt:lpstr>ParaRC Performance on Alibaba Cloud</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Lee</dc:creator>
  <cp:lastModifiedBy>Keyun Cheng</cp:lastModifiedBy>
  <cp:revision>1215</cp:revision>
  <cp:lastPrinted>2019-02-28T16:58:54Z</cp:lastPrinted>
  <dcterms:created xsi:type="dcterms:W3CDTF">1601-01-01T00:00:00Z</dcterms:created>
  <dcterms:modified xsi:type="dcterms:W3CDTF">2024-10-29T08:38:25Z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